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84" r:id="rId1"/>
    <p:sldMasterId id="2147483830" r:id="rId2"/>
    <p:sldMasterId id="2147483844" r:id="rId3"/>
  </p:sldMasterIdLst>
  <p:notesMasterIdLst>
    <p:notesMasterId r:id="rId99"/>
  </p:notesMasterIdLst>
  <p:handoutMasterIdLst>
    <p:handoutMasterId r:id="rId100"/>
  </p:handoutMasterIdLst>
  <p:sldIdLst>
    <p:sldId id="576" r:id="rId4"/>
    <p:sldId id="577" r:id="rId5"/>
    <p:sldId id="658" r:id="rId6"/>
    <p:sldId id="659" r:id="rId7"/>
    <p:sldId id="660" r:id="rId8"/>
    <p:sldId id="802" r:id="rId9"/>
    <p:sldId id="803" r:id="rId10"/>
    <p:sldId id="804" r:id="rId11"/>
    <p:sldId id="805" r:id="rId12"/>
    <p:sldId id="806" r:id="rId13"/>
    <p:sldId id="807" r:id="rId14"/>
    <p:sldId id="808" r:id="rId15"/>
    <p:sldId id="809" r:id="rId16"/>
    <p:sldId id="810" r:id="rId17"/>
    <p:sldId id="811" r:id="rId18"/>
    <p:sldId id="812" r:id="rId19"/>
    <p:sldId id="813" r:id="rId20"/>
    <p:sldId id="820" r:id="rId21"/>
    <p:sldId id="821" r:id="rId22"/>
    <p:sldId id="814" r:id="rId23"/>
    <p:sldId id="815" r:id="rId24"/>
    <p:sldId id="816" r:id="rId25"/>
    <p:sldId id="817" r:id="rId26"/>
    <p:sldId id="818" r:id="rId27"/>
    <p:sldId id="819" r:id="rId28"/>
    <p:sldId id="822" r:id="rId29"/>
    <p:sldId id="823" r:id="rId30"/>
    <p:sldId id="798" r:id="rId31"/>
    <p:sldId id="824" r:id="rId32"/>
    <p:sldId id="825" r:id="rId33"/>
    <p:sldId id="826" r:id="rId34"/>
    <p:sldId id="827" r:id="rId35"/>
    <p:sldId id="828" r:id="rId36"/>
    <p:sldId id="829" r:id="rId37"/>
    <p:sldId id="830" r:id="rId38"/>
    <p:sldId id="831" r:id="rId39"/>
    <p:sldId id="849" r:id="rId40"/>
    <p:sldId id="850" r:id="rId41"/>
    <p:sldId id="832" r:id="rId42"/>
    <p:sldId id="799" r:id="rId43"/>
    <p:sldId id="851" r:id="rId44"/>
    <p:sldId id="852" r:id="rId45"/>
    <p:sldId id="853" r:id="rId46"/>
    <p:sldId id="854" r:id="rId47"/>
    <p:sldId id="857" r:id="rId48"/>
    <p:sldId id="800" r:id="rId49"/>
    <p:sldId id="858" r:id="rId50"/>
    <p:sldId id="859" r:id="rId51"/>
    <p:sldId id="860" r:id="rId52"/>
    <p:sldId id="861" r:id="rId53"/>
    <p:sldId id="862" r:id="rId54"/>
    <p:sldId id="863" r:id="rId55"/>
    <p:sldId id="864" r:id="rId56"/>
    <p:sldId id="871" r:id="rId57"/>
    <p:sldId id="865" r:id="rId58"/>
    <p:sldId id="866" r:id="rId59"/>
    <p:sldId id="867" r:id="rId60"/>
    <p:sldId id="906" r:id="rId61"/>
    <p:sldId id="868" r:id="rId62"/>
    <p:sldId id="872" r:id="rId63"/>
    <p:sldId id="873" r:id="rId64"/>
    <p:sldId id="869" r:id="rId65"/>
    <p:sldId id="870" r:id="rId66"/>
    <p:sldId id="874" r:id="rId67"/>
    <p:sldId id="875" r:id="rId68"/>
    <p:sldId id="876" r:id="rId69"/>
    <p:sldId id="877" r:id="rId70"/>
    <p:sldId id="801" r:id="rId71"/>
    <p:sldId id="797" r:id="rId72"/>
    <p:sldId id="879" r:id="rId73"/>
    <p:sldId id="881" r:id="rId74"/>
    <p:sldId id="882" r:id="rId75"/>
    <p:sldId id="784" r:id="rId76"/>
    <p:sldId id="883" r:id="rId77"/>
    <p:sldId id="884" r:id="rId78"/>
    <p:sldId id="885" r:id="rId79"/>
    <p:sldId id="886" r:id="rId80"/>
    <p:sldId id="887" r:id="rId81"/>
    <p:sldId id="888" r:id="rId82"/>
    <p:sldId id="889" r:id="rId83"/>
    <p:sldId id="890" r:id="rId84"/>
    <p:sldId id="897" r:id="rId85"/>
    <p:sldId id="891" r:id="rId86"/>
    <p:sldId id="892" r:id="rId87"/>
    <p:sldId id="893" r:id="rId88"/>
    <p:sldId id="894" r:id="rId89"/>
    <p:sldId id="895" r:id="rId90"/>
    <p:sldId id="896" r:id="rId91"/>
    <p:sldId id="898" r:id="rId92"/>
    <p:sldId id="903" r:id="rId93"/>
    <p:sldId id="904" r:id="rId94"/>
    <p:sldId id="905" r:id="rId95"/>
    <p:sldId id="575" r:id="rId96"/>
    <p:sldId id="646" r:id="rId97"/>
    <p:sldId id="587" r:id="rId98"/>
  </p:sldIdLst>
  <p:sldSz cx="9144000" cy="5143500" type="screen16x9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1pPr>
    <a:lvl2pPr marL="169715" indent="114200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2pPr>
    <a:lvl3pPr marL="341017" indent="228401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3pPr>
    <a:lvl4pPr marL="512319" indent="342604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4pPr>
    <a:lvl5pPr marL="683621" indent="455217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5pPr>
    <a:lvl6pPr marL="2284020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6pPr>
    <a:lvl7pPr marL="2740824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7pPr>
    <a:lvl8pPr marL="3197628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8pPr>
    <a:lvl9pPr marL="3654432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B9BE78"/>
    <a:srgbClr val="0070C0"/>
    <a:srgbClr val="B8B8B8"/>
    <a:srgbClr val="4D4D4D"/>
    <a:srgbClr val="5E4847"/>
    <a:srgbClr val="604847"/>
    <a:srgbClr val="AB9E4B"/>
    <a:srgbClr val="9FB3A9"/>
    <a:srgbClr val="707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0" autoAdjust="0"/>
    <p:restoredTop sz="91872" autoAdjust="0"/>
  </p:normalViewPr>
  <p:slideViewPr>
    <p:cSldViewPr snapToGrid="0" showGuides="1">
      <p:cViewPr varScale="1">
        <p:scale>
          <a:sx n="77" d="100"/>
          <a:sy n="77" d="100"/>
        </p:scale>
        <p:origin x="-102" y="-468"/>
      </p:cViewPr>
      <p:guideLst>
        <p:guide orient="horz" pos="347"/>
        <p:guide orient="horz" pos="700"/>
        <p:guide pos="509"/>
        <p:guide pos="5759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24906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cs typeface="+mn-cs"/>
              </a:defRPr>
            </a:lvl1pPr>
          </a:lstStyle>
          <a:p>
            <a:pPr>
              <a:defRPr/>
            </a:pPr>
            <a:fld id="{20081F73-A3D6-48AF-B321-CCF67B639CA5}" type="datetime1">
              <a:rPr lang="en-US"/>
              <a:pPr>
                <a:defRPr/>
              </a:pPr>
              <a:t>06-Oct-11</a:t>
            </a:fld>
            <a:endParaRPr lang="en-US" dirty="0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600825"/>
            <a:ext cx="3962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cs typeface="+mn-cs"/>
              </a:defRPr>
            </a:lvl1pPr>
          </a:lstStyle>
          <a:p>
            <a:pPr>
              <a:defRPr/>
            </a:pPr>
            <a:fld id="{BC2084C9-A309-4861-9B00-572BD194BB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2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fld id="{C87FD523-6A9D-431F-9006-8F984D4E0C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29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400" b="1" kern="1200">
        <a:solidFill>
          <a:schemeClr val="tx1"/>
        </a:solidFill>
        <a:latin typeface="Arial" pitchFamily="-106" charset="0"/>
        <a:ea typeface="ＭＳ Ｐゴシック" charset="-128"/>
        <a:cs typeface="ＭＳ Ｐゴシック" charset="-128"/>
      </a:defRPr>
    </a:lvl1pPr>
    <a:lvl2pPr marL="41239" algn="l" rtl="0" eaLnBrk="0" fontAlgn="base" hangingPunct="0">
      <a:spcBef>
        <a:spcPct val="30000"/>
      </a:spcBef>
      <a:spcAft>
        <a:spcPct val="0"/>
      </a:spcAft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125305" indent="-39652" algn="l" rtl="0" eaLnBrk="0" fontAlgn="base" hangingPunct="0">
      <a:spcBef>
        <a:spcPct val="30000"/>
      </a:spcBef>
      <a:spcAft>
        <a:spcPct val="0"/>
      </a:spcAft>
      <a:buSzPct val="100000"/>
      <a:buFont typeface="Times" pitchFamily="18" charset="0"/>
      <a:buChar char="•"/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215712" indent="-44413" algn="l" rtl="0" eaLnBrk="0" fontAlgn="base" hangingPunct="0">
      <a:spcBef>
        <a:spcPct val="30000"/>
      </a:spcBef>
      <a:spcAft>
        <a:spcPct val="0"/>
      </a:spcAft>
      <a:buChar char="–"/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258539" algn="l" rtl="0" eaLnBrk="0" fontAlgn="base" hangingPunct="0">
      <a:spcBef>
        <a:spcPct val="30000"/>
      </a:spcBef>
      <a:spcAft>
        <a:spcPct val="0"/>
      </a:spcAft>
      <a:defRPr sz="3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855831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6pPr>
    <a:lvl7pPr marL="1027000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7pPr>
    <a:lvl8pPr marL="1198166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8pPr>
    <a:lvl9pPr marL="1369333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1745EE9-7AA7-4964-BA6B-F02EC2E239CC}" type="slidenum">
              <a:rPr lang="en-US" sz="1200" smtClean="0">
                <a:latin typeface="Times" pitchFamily="18" charset="0"/>
              </a:rPr>
              <a:pPr/>
              <a:t>1</a:t>
            </a:fld>
            <a:endParaRPr lang="en-US" sz="1200" dirty="0" smtClean="0">
              <a:latin typeface="Times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7237" cy="2570163"/>
          </a:xfrm>
          <a:ln w="12700" cap="flat">
            <a:solidFill>
              <a:schemeClr val="tx1"/>
            </a:solidFill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7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44" tIns="46023" rIns="92044" bIns="46023"/>
          <a:lstStyle/>
          <a:p>
            <a:pPr eaLnBrk="1" hangingPunct="1"/>
            <a:endParaRPr lang="nl-NL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5525" y="519113"/>
            <a:ext cx="4552950" cy="2562225"/>
          </a:xfrm>
          <a:ln/>
        </p:spPr>
      </p:sp>
      <p:sp>
        <p:nvSpPr>
          <p:cNvPr id="30617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17613" y="3255963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CE8D6D8-639C-4A67-B737-B60FC8334AA4}" type="slidenum">
              <a:rPr lang="en-US" sz="1200" smtClean="0">
                <a:latin typeface="Times" pitchFamily="18" charset="0"/>
              </a:rPr>
              <a:pPr/>
              <a:t>95</a:t>
            </a:fld>
            <a:endParaRPr lang="en-US" sz="1200" dirty="0" smtClean="0">
              <a:latin typeface="Times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7237" cy="2570163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7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44" tIns="46023" rIns="92044" bIns="46023"/>
          <a:lstStyle/>
          <a:p>
            <a:pPr eaLnBrk="1" hangingPunct="1"/>
            <a:endParaRPr lang="nl-NL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925" y="3596155"/>
            <a:ext cx="7772797" cy="670855"/>
          </a:xfrm>
        </p:spPr>
        <p:txBody>
          <a:bodyPr anchor="b" anchorCtr="0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925" y="4410273"/>
            <a:ext cx="7075289" cy="532642"/>
          </a:xfrm>
        </p:spPr>
        <p:txBody>
          <a:bodyPr/>
          <a:lstStyle>
            <a:lvl1pPr marL="0" marR="0" indent="0" algn="l" defTabSz="91360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buSzTx/>
              <a:buFont typeface="Arial" pitchFamily="127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5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0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5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6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1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97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2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105525" y="4868870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01679"/>
            <a:ext cx="2227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4" descr="Tall Red"/>
          <p:cNvPicPr>
            <a:picLocks noChangeArrowheads="1"/>
          </p:cNvPicPr>
          <p:nvPr userDrawn="1"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5"/>
            <a:ext cx="1144588" cy="211772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pic>
        <p:nvPicPr>
          <p:cNvPr id="11" name="Picture 75" descr="Wide Red"/>
          <p:cNvPicPr>
            <a:picLocks noChangeArrowheads="1"/>
          </p:cNvPicPr>
          <p:nvPr userDrawn="1"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20" y="685805"/>
            <a:ext cx="5881687" cy="211772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35530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3304980"/>
            <a:ext cx="7772797" cy="1021953"/>
          </a:xfrm>
        </p:spPr>
        <p:txBody>
          <a:bodyPr/>
          <a:lstStyle>
            <a:lvl1pPr algn="l">
              <a:defRPr sz="24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179842"/>
            <a:ext cx="7772797" cy="1125141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8532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7064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59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4130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2662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71195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99727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28260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200547"/>
            <a:ext cx="4066976" cy="339427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31" y="1200547"/>
            <a:ext cx="4066977" cy="339427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8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07" y="1150941"/>
            <a:ext cx="4040187" cy="48021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325" indent="0">
              <a:buNone/>
              <a:defRPr sz="1200" b="1"/>
            </a:lvl2pPr>
            <a:lvl3pPr marL="570649" indent="0">
              <a:buNone/>
              <a:defRPr sz="1100" b="1"/>
            </a:lvl3pPr>
            <a:lvl4pPr marL="855975" indent="0">
              <a:buNone/>
              <a:defRPr sz="1000" b="1"/>
            </a:lvl4pPr>
            <a:lvl5pPr marL="1141303" indent="0">
              <a:buNone/>
              <a:defRPr sz="1000" b="1"/>
            </a:lvl5pPr>
            <a:lvl6pPr marL="1426628" indent="0">
              <a:buNone/>
              <a:defRPr sz="1000" b="1"/>
            </a:lvl6pPr>
            <a:lvl7pPr marL="1711953" indent="0">
              <a:buNone/>
              <a:defRPr sz="1000" b="1"/>
            </a:lvl7pPr>
            <a:lvl8pPr marL="1997279" indent="0">
              <a:buNone/>
              <a:defRPr sz="1000" b="1"/>
            </a:lvl8pPr>
            <a:lvl9pPr marL="2282603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07" y="1631157"/>
            <a:ext cx="4040187" cy="2963664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150941"/>
            <a:ext cx="4041180" cy="48021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325" indent="0">
              <a:buNone/>
              <a:defRPr sz="1200" b="1"/>
            </a:lvl2pPr>
            <a:lvl3pPr marL="570649" indent="0">
              <a:buNone/>
              <a:defRPr sz="1100" b="1"/>
            </a:lvl3pPr>
            <a:lvl4pPr marL="855975" indent="0">
              <a:buNone/>
              <a:defRPr sz="1000" b="1"/>
            </a:lvl4pPr>
            <a:lvl5pPr marL="1141303" indent="0">
              <a:buNone/>
              <a:defRPr sz="1000" b="1"/>
            </a:lvl5pPr>
            <a:lvl6pPr marL="1426628" indent="0">
              <a:buNone/>
              <a:defRPr sz="1000" b="1"/>
            </a:lvl6pPr>
            <a:lvl7pPr marL="1711953" indent="0">
              <a:buNone/>
              <a:defRPr sz="1000" b="1"/>
            </a:lvl7pPr>
            <a:lvl8pPr marL="1997279" indent="0">
              <a:buNone/>
              <a:defRPr sz="1000" b="1"/>
            </a:lvl8pPr>
            <a:lvl9pPr marL="2282603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1631157"/>
            <a:ext cx="4041180" cy="2963664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4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99" y="204394"/>
            <a:ext cx="3008312" cy="872133"/>
          </a:xfrm>
        </p:spPr>
        <p:txBody>
          <a:bodyPr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391"/>
            <a:ext cx="5111750" cy="439043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99" y="1076533"/>
            <a:ext cx="3008312" cy="3518297"/>
          </a:xfrm>
        </p:spPr>
        <p:txBody>
          <a:bodyPr/>
          <a:lstStyle>
            <a:lvl1pPr marL="0" indent="0">
              <a:buNone/>
              <a:defRPr sz="900"/>
            </a:lvl1pPr>
            <a:lvl2pPr marL="285325" indent="0">
              <a:buNone/>
              <a:defRPr sz="700"/>
            </a:lvl2pPr>
            <a:lvl3pPr marL="570649" indent="0">
              <a:buNone/>
              <a:defRPr sz="600"/>
            </a:lvl3pPr>
            <a:lvl4pPr marL="855975" indent="0">
              <a:buNone/>
              <a:defRPr sz="600"/>
            </a:lvl4pPr>
            <a:lvl5pPr marL="1141303" indent="0">
              <a:buNone/>
              <a:defRPr sz="600"/>
            </a:lvl5pPr>
            <a:lvl6pPr marL="1426628" indent="0">
              <a:buNone/>
              <a:defRPr sz="600"/>
            </a:lvl6pPr>
            <a:lvl7pPr marL="1711953" indent="0">
              <a:buNone/>
              <a:defRPr sz="600"/>
            </a:lvl7pPr>
            <a:lvl8pPr marL="1997279" indent="0">
              <a:buNone/>
              <a:defRPr sz="600"/>
            </a:lvl8pPr>
            <a:lvl9pPr marL="228260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37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83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804" y="206376"/>
            <a:ext cx="2056805" cy="43884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399" y="206376"/>
            <a:ext cx="6077148" cy="43884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3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201081"/>
            <a:ext cx="7950200" cy="473075"/>
          </a:xfrm>
        </p:spPr>
        <p:txBody>
          <a:bodyPr wrap="square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451" y="1111251"/>
            <a:ext cx="7900974" cy="3648075"/>
          </a:xfrm>
        </p:spPr>
        <p:txBody>
          <a:bodyPr wrap="square"/>
          <a:lstStyle>
            <a:lvl1pPr marL="117373" indent="-117373">
              <a:spcBef>
                <a:spcPts val="400"/>
              </a:spcBef>
              <a:spcAft>
                <a:spcPts val="200"/>
              </a:spcAft>
              <a:buFont typeface="Arial" pitchFamily="34" charset="0"/>
              <a:buChar char="•"/>
              <a:defRPr sz="1200" b="0"/>
            </a:lvl1pPr>
            <a:lvl2pPr marL="344189" indent="-177644"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–"/>
              <a:defRPr sz="1100"/>
            </a:lvl2pPr>
            <a:lvl3pPr marL="574177" indent="-171302">
              <a:buClr>
                <a:schemeClr val="tx2"/>
              </a:buClr>
              <a:buFont typeface="Arial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854923" indent="-107856">
              <a:buClr>
                <a:schemeClr val="tx1"/>
              </a:buClr>
              <a:buFont typeface="Arial" pitchFamily="34" charset="0"/>
              <a:buChar char="–"/>
              <a:defRPr lang="en-US" sz="1100" kern="1200" dirty="0" smtClean="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4pPr>
            <a:lvl5pPr marL="1199110" indent="-166544">
              <a:buClr>
                <a:schemeClr val="tx2"/>
              </a:buClr>
              <a:buFont typeface="Arial" pitchFamily="34" charset="0"/>
              <a:buChar char="•"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24267" y="4758198"/>
            <a:ext cx="2895600" cy="274637"/>
          </a:xfrm>
        </p:spPr>
        <p:txBody>
          <a:bodyPr wrap="square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19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20" name="Straight Connector 19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36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201078"/>
            <a:ext cx="7950200" cy="530224"/>
          </a:xfrm>
        </p:spPr>
        <p:txBody>
          <a:bodyPr wrap="square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58211" y="4800044"/>
            <a:ext cx="2895600" cy="274637"/>
          </a:xfrm>
        </p:spPr>
        <p:txBody>
          <a:bodyPr wrap="square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18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29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7" y="3256367"/>
            <a:ext cx="2227964" cy="27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4" descr="Tall Re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85206"/>
            <a:ext cx="114463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5" descr="Wide R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7" y="685206"/>
            <a:ext cx="588151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"/>
          <p:cNvSpPr>
            <a:spLocks noChangeAspect="1" noChangeArrowheads="1"/>
          </p:cNvSpPr>
          <p:nvPr userDrawn="1"/>
        </p:nvSpPr>
        <p:spPr bwMode="auto">
          <a:xfrm>
            <a:off x="1144642" y="685803"/>
            <a:ext cx="2118441" cy="211871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 anchor="ctr"/>
          <a:lstStyle/>
          <a:p>
            <a:pPr algn="ctr" eaLnBrk="0" hangingPunct="0">
              <a:defRPr/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pitchFamily="1" charset="-128"/>
                <a:cs typeface="+mn-cs"/>
              </a:rPr>
              <a:t>&lt;Insert Picture Here&gt;</a:t>
            </a:r>
            <a:endParaRPr lang="en-US" sz="1500">
              <a:solidFill>
                <a:srgbClr val="000000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62220" name="Rectangle 76"/>
          <p:cNvSpPr>
            <a:spLocks noGrp="1" noChangeArrowheads="1"/>
          </p:cNvSpPr>
          <p:nvPr>
            <p:ph type="ctrTitle" sz="quarter"/>
          </p:nvPr>
        </p:nvSpPr>
        <p:spPr>
          <a:xfrm>
            <a:off x="371430" y="1351360"/>
            <a:ext cx="2657129" cy="242292"/>
          </a:xfrm>
        </p:spPr>
        <p:txBody>
          <a:bodyPr lIns="34252" tIns="17124" rIns="34252" bIns="17124"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2221" name="Rectangle 7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71426" y="1609137"/>
            <a:ext cx="2399988" cy="214313"/>
          </a:xfrm>
        </p:spPr>
        <p:txBody>
          <a:bodyPr lIns="34252" tIns="17124" rIns="34252" bIns="17124"/>
          <a:lstStyle>
            <a:lvl1pPr marL="0" indent="0">
              <a:spcBef>
                <a:spcPct val="0"/>
              </a:spcBef>
              <a:buFontTx/>
              <a:buNone/>
              <a:defRPr sz="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54119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2"/>
            <a:ext cx="2842842" cy="2649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57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9960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8038" y="1164166"/>
            <a:ext cx="7910512" cy="3297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8038" y="658579"/>
            <a:ext cx="8139112" cy="31869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9" y="1240638"/>
            <a:ext cx="2914271" cy="383381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39" y="818555"/>
            <a:ext cx="2914271" cy="422076"/>
          </a:xfrm>
        </p:spPr>
        <p:txBody>
          <a:bodyPr anchor="b"/>
          <a:lstStyle>
            <a:lvl1pPr marL="0" indent="0">
              <a:buNone/>
              <a:defRPr sz="700"/>
            </a:lvl1pPr>
            <a:lvl2pPr marL="171256" indent="0">
              <a:buNone/>
              <a:defRPr sz="700"/>
            </a:lvl2pPr>
            <a:lvl3pPr marL="342513" indent="0">
              <a:buNone/>
              <a:defRPr sz="600"/>
            </a:lvl3pPr>
            <a:lvl4pPr marL="513768" indent="0">
              <a:buNone/>
              <a:defRPr sz="500"/>
            </a:lvl4pPr>
            <a:lvl5pPr marL="685023" indent="0">
              <a:buNone/>
              <a:defRPr sz="500"/>
            </a:lvl5pPr>
            <a:lvl6pPr marL="856278" indent="0">
              <a:buNone/>
              <a:defRPr sz="500"/>
            </a:lvl6pPr>
            <a:lvl7pPr marL="1027534" indent="0">
              <a:buNone/>
              <a:defRPr sz="500"/>
            </a:lvl7pPr>
            <a:lvl8pPr marL="1198790" indent="0">
              <a:buNone/>
              <a:defRPr sz="500"/>
            </a:lvl8pPr>
            <a:lvl9pPr marL="137004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2645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8326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4992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8" y="77396"/>
            <a:ext cx="3085698" cy="3214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34" y="432197"/>
            <a:ext cx="1514873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34" y="611988"/>
            <a:ext cx="1514873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658" y="432197"/>
            <a:ext cx="1515468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658" y="611988"/>
            <a:ext cx="1515468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7640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56797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32850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31" y="76798"/>
            <a:ext cx="1127971" cy="327422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475" y="76797"/>
            <a:ext cx="1916657" cy="1647825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31" y="404222"/>
            <a:ext cx="1127971" cy="1320403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443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21" y="1351359"/>
            <a:ext cx="2057132" cy="159544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021" y="172641"/>
            <a:ext cx="2057132" cy="1158478"/>
          </a:xfrm>
        </p:spPr>
        <p:txBody>
          <a:bodyPr/>
          <a:lstStyle>
            <a:lvl1pPr marL="0" indent="0">
              <a:buNone/>
              <a:defRPr sz="1200"/>
            </a:lvl1pPr>
            <a:lvl2pPr marL="171256" indent="0">
              <a:buNone/>
              <a:defRPr sz="1000"/>
            </a:lvl2pPr>
            <a:lvl3pPr marL="342513" indent="0">
              <a:buNone/>
              <a:defRPr sz="900"/>
            </a:lvl3pPr>
            <a:lvl4pPr marL="513768" indent="0">
              <a:buNone/>
              <a:defRPr sz="700"/>
            </a:lvl4pPr>
            <a:lvl5pPr marL="685023" indent="0">
              <a:buNone/>
              <a:defRPr sz="700"/>
            </a:lvl5pPr>
            <a:lvl6pPr marL="856278" indent="0">
              <a:buNone/>
              <a:defRPr sz="700"/>
            </a:lvl6pPr>
            <a:lvl7pPr marL="1027534" indent="0">
              <a:buNone/>
              <a:defRPr sz="700"/>
            </a:lvl7pPr>
            <a:lvl8pPr marL="1198790" indent="0">
              <a:buNone/>
              <a:defRPr sz="700"/>
            </a:lvl8pPr>
            <a:lvl9pPr marL="1370046" indent="0">
              <a:buNone/>
              <a:defRPr sz="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21" y="1510903"/>
            <a:ext cx="2057132" cy="226814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03731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8067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61307" y="51197"/>
            <a:ext cx="714877" cy="1657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668" y="51197"/>
            <a:ext cx="2087489" cy="1657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93435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3582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01076"/>
            <a:ext cx="6569039" cy="4460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164166"/>
            <a:ext cx="8140700" cy="33253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6" y="3"/>
            <a:ext cx="1608794" cy="5508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509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94933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7" y="3256367"/>
            <a:ext cx="2227964" cy="27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4" descr="Tall Re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85206"/>
            <a:ext cx="114463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5" descr="Wide R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7" y="685206"/>
            <a:ext cx="588151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"/>
          <p:cNvSpPr>
            <a:spLocks noChangeAspect="1" noChangeArrowheads="1"/>
          </p:cNvSpPr>
          <p:nvPr userDrawn="1"/>
        </p:nvSpPr>
        <p:spPr bwMode="auto">
          <a:xfrm>
            <a:off x="1144642" y="685803"/>
            <a:ext cx="2118441" cy="211871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 anchor="ctr"/>
          <a:lstStyle/>
          <a:p>
            <a:pPr algn="ctr" eaLnBrk="0" hangingPunct="0">
              <a:defRPr/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&lt;Insert Picture Here&gt;</a:t>
            </a:r>
            <a:endParaRPr lang="en-US" sz="150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62220" name="Rectangle 76"/>
          <p:cNvSpPr>
            <a:spLocks noGrp="1" noChangeArrowheads="1"/>
          </p:cNvSpPr>
          <p:nvPr>
            <p:ph type="ctrTitle" sz="quarter"/>
          </p:nvPr>
        </p:nvSpPr>
        <p:spPr>
          <a:xfrm>
            <a:off x="371430" y="1351360"/>
            <a:ext cx="2657129" cy="242292"/>
          </a:xfrm>
        </p:spPr>
        <p:txBody>
          <a:bodyPr lIns="34252" tIns="17124" rIns="34252" bIns="17124"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2221" name="Rectangle 7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71426" y="1609137"/>
            <a:ext cx="2399988" cy="214313"/>
          </a:xfrm>
        </p:spPr>
        <p:txBody>
          <a:bodyPr lIns="34252" tIns="17124" rIns="34252" bIns="17124"/>
          <a:lstStyle>
            <a:lvl1pPr marL="0" indent="0">
              <a:spcBef>
                <a:spcPct val="0"/>
              </a:spcBef>
              <a:buFontTx/>
              <a:buNone/>
              <a:defRPr sz="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936297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2"/>
            <a:ext cx="2842842" cy="2649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57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0370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9" y="1240638"/>
            <a:ext cx="2914271" cy="383381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39" y="818555"/>
            <a:ext cx="2914271" cy="422076"/>
          </a:xfrm>
        </p:spPr>
        <p:txBody>
          <a:bodyPr anchor="b"/>
          <a:lstStyle>
            <a:lvl1pPr marL="0" indent="0">
              <a:buNone/>
              <a:defRPr sz="700"/>
            </a:lvl1pPr>
            <a:lvl2pPr marL="171256" indent="0">
              <a:buNone/>
              <a:defRPr sz="700"/>
            </a:lvl2pPr>
            <a:lvl3pPr marL="342513" indent="0">
              <a:buNone/>
              <a:defRPr sz="600"/>
            </a:lvl3pPr>
            <a:lvl4pPr marL="513768" indent="0">
              <a:buNone/>
              <a:defRPr sz="500"/>
            </a:lvl4pPr>
            <a:lvl5pPr marL="685023" indent="0">
              <a:buNone/>
              <a:defRPr sz="500"/>
            </a:lvl5pPr>
            <a:lvl6pPr marL="856278" indent="0">
              <a:buNone/>
              <a:defRPr sz="500"/>
            </a:lvl6pPr>
            <a:lvl7pPr marL="1027534" indent="0">
              <a:buNone/>
              <a:defRPr sz="500"/>
            </a:lvl7pPr>
            <a:lvl8pPr marL="1198790" indent="0">
              <a:buNone/>
              <a:defRPr sz="500"/>
            </a:lvl8pPr>
            <a:lvl9pPr marL="137004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1439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8326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112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8" y="77396"/>
            <a:ext cx="3085698" cy="3214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34" y="432197"/>
            <a:ext cx="1514873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34" y="611988"/>
            <a:ext cx="1514873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658" y="432197"/>
            <a:ext cx="1515468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658" y="611988"/>
            <a:ext cx="1515468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39118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43188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85747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31" y="76798"/>
            <a:ext cx="1127971" cy="327422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475" y="76797"/>
            <a:ext cx="1916657" cy="1647825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31" y="404222"/>
            <a:ext cx="1127971" cy="1320403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35966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21" y="1351359"/>
            <a:ext cx="2057132" cy="159544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021" y="172641"/>
            <a:ext cx="2057132" cy="1158478"/>
          </a:xfrm>
        </p:spPr>
        <p:txBody>
          <a:bodyPr/>
          <a:lstStyle>
            <a:lvl1pPr marL="0" indent="0">
              <a:buNone/>
              <a:defRPr sz="1200"/>
            </a:lvl1pPr>
            <a:lvl2pPr marL="171256" indent="0">
              <a:buNone/>
              <a:defRPr sz="1000"/>
            </a:lvl2pPr>
            <a:lvl3pPr marL="342513" indent="0">
              <a:buNone/>
              <a:defRPr sz="900"/>
            </a:lvl3pPr>
            <a:lvl4pPr marL="513768" indent="0">
              <a:buNone/>
              <a:defRPr sz="700"/>
            </a:lvl4pPr>
            <a:lvl5pPr marL="685023" indent="0">
              <a:buNone/>
              <a:defRPr sz="700"/>
            </a:lvl5pPr>
            <a:lvl6pPr marL="856278" indent="0">
              <a:buNone/>
              <a:defRPr sz="700"/>
            </a:lvl6pPr>
            <a:lvl7pPr marL="1027534" indent="0">
              <a:buNone/>
              <a:defRPr sz="700"/>
            </a:lvl7pPr>
            <a:lvl8pPr marL="1198790" indent="0">
              <a:buNone/>
              <a:defRPr sz="700"/>
            </a:lvl8pPr>
            <a:lvl9pPr marL="1370046" indent="0">
              <a:buNone/>
              <a:defRPr sz="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21" y="1510903"/>
            <a:ext cx="2057132" cy="226814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7947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2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35028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61307" y="51197"/>
            <a:ext cx="714877" cy="1657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668" y="51197"/>
            <a:ext cx="2087489" cy="1657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99873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71802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154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48640" y="4859384"/>
            <a:ext cx="4946469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70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738438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038" y="318062"/>
            <a:ext cx="7779072" cy="5044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Announcement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8038" y="858762"/>
            <a:ext cx="7792822" cy="186758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Product Name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738438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5468" y="357653"/>
            <a:ext cx="7779072" cy="1244269"/>
          </a:xfrm>
        </p:spPr>
        <p:txBody>
          <a:bodyPr/>
          <a:lstStyle>
            <a:lvl1pPr marL="91360" indent="-91360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8038" y="1817691"/>
            <a:ext cx="7792822" cy="85463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285502" indent="0"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4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586" y="0"/>
            <a:ext cx="9145587" cy="3625850"/>
            <a:chOff x="-1587" y="0"/>
            <a:chExt cx="9145587" cy="3625850"/>
          </a:xfrm>
        </p:grpSpPr>
        <p:pic>
          <p:nvPicPr>
            <p:cNvPr id="7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4" descr="Small Red Square"/>
            <p:cNvPicPr>
              <a:picLocks noChangeAspect="1" noChangeArrowheads="1"/>
            </p:cNvPicPr>
            <p:nvPr userDrawn="1"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" y="1041400"/>
              <a:ext cx="9144000" cy="25844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" y="1821932"/>
            <a:ext cx="9142413" cy="900649"/>
          </a:xfrm>
          <a:noFill/>
          <a:ln>
            <a:noFill/>
          </a:ln>
        </p:spPr>
        <p:txBody>
          <a:bodyPr/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1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80" y="2094112"/>
              <a:ext cx="5998766" cy="750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208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08038" y="201077"/>
            <a:ext cx="8132762" cy="4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08038" y="1164165"/>
            <a:ext cx="8126412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7593" y="4791852"/>
            <a:ext cx="2895600" cy="274637"/>
          </a:xfrm>
          <a:prstGeom prst="rect">
            <a:avLst/>
          </a:prstGeom>
        </p:spPr>
        <p:txBody>
          <a:bodyPr vert="horz" wrap="square" lIns="57067" tIns="28534" rIns="57067" bIns="28534" rtlCol="0" anchor="ctr"/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7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029" name="Picture 24" descr="Small Red Square"/>
          <p:cNvPicPr>
            <a:picLocks noChangeAspect="1" noChangeArrowheads="1"/>
          </p:cNvPicPr>
          <p:nvPr/>
        </p:nvPicPr>
        <p:blipFill>
          <a:blip r:embed="rId1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573088" cy="5508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1" name="Group 5"/>
          <p:cNvGrpSpPr>
            <a:grpSpLocks/>
          </p:cNvGrpSpPr>
          <p:nvPr/>
        </p:nvGrpSpPr>
        <p:grpSpPr bwMode="auto">
          <a:xfrm>
            <a:off x="0" y="4629157"/>
            <a:ext cx="9144000" cy="168275"/>
            <a:chOff x="0" y="4629150"/>
            <a:chExt cx="9144000" cy="168275"/>
          </a:xfrm>
        </p:grpSpPr>
        <p:pic>
          <p:nvPicPr>
            <p:cNvPr id="1033" name="Picture 25" descr="Red Bar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3" descr="O_redbox_clr_rgb.jp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654" y="4651456"/>
              <a:ext cx="755707" cy="11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21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6" r:id="rId2"/>
    <p:sldLayoutId id="2147483812" r:id="rId3"/>
    <p:sldLayoutId id="2147483816" r:id="rId4"/>
    <p:sldLayoutId id="2147483817" r:id="rId5"/>
    <p:sldLayoutId id="2147483827" r:id="rId6"/>
    <p:sldLayoutId id="2147483828" r:id="rId7"/>
    <p:sldLayoutId id="2147483829" r:id="rId8"/>
    <p:sldLayoutId id="2147483822" r:id="rId9"/>
    <p:sldLayoutId id="2147483813" r:id="rId10"/>
    <p:sldLayoutId id="2147483814" r:id="rId11"/>
    <p:sldLayoutId id="2147483815" r:id="rId12"/>
    <p:sldLayoutId id="2147483818" r:id="rId13"/>
    <p:sldLayoutId id="2147483819" r:id="rId14"/>
    <p:sldLayoutId id="2147483820" r:id="rId15"/>
    <p:sldLayoutId id="2147483824" r:id="rId16"/>
    <p:sldLayoutId id="2147483825" r:id="rId1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5pPr>
      <a:lvl6pPr marL="28532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6pPr>
      <a:lvl7pPr marL="57064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7pPr>
      <a:lvl8pPr marL="85597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8pPr>
      <a:lvl9pPr marL="114130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12541" indent="-212541" algn="l" rtl="0" eaLnBrk="0" fontAlgn="base" hangingPunct="0">
        <a:spcBef>
          <a:spcPts val="5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1pPr>
      <a:lvl2pPr marL="512319" indent="-226817" algn="l" rtl="0" eaLnBrk="0" fontAlgn="base" hangingPunct="0">
        <a:spcBef>
          <a:spcPts val="200"/>
        </a:spcBef>
        <a:spcAft>
          <a:spcPts val="20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2pPr>
      <a:lvl3pPr marL="712171" indent="-141164" algn="l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3pPr>
      <a:lvl4pPr marL="1084910" indent="-228401" algn="l" rtl="0" eaLnBrk="0" fontAlgn="base" hangingPunct="0">
        <a:spcBef>
          <a:spcPts val="200"/>
        </a:spcBef>
        <a:spcAft>
          <a:spcPts val="200"/>
        </a:spcAft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4pPr>
      <a:lvl5pPr marL="1373583" indent="-231575" algn="l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5pPr>
      <a:lvl6pPr marL="1569291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54616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9941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25265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25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0649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55975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30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26628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1195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97279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8260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" descr="Red Ba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9747"/>
            <a:ext cx="9144000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4" descr="Small Red Squar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"/>
            <a:ext cx="533331" cy="51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76" y="1199556"/>
            <a:ext cx="7313652" cy="32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9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14281" y="246459"/>
            <a:ext cx="7314248" cy="64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4629752"/>
            <a:ext cx="9144000" cy="22800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62" tIns="45631" rIns="91262" bIns="45631" anchor="ctr"/>
          <a:lstStyle/>
          <a:p>
            <a:pPr algn="ctr" defTabSz="912769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sz="2000" b="1">
              <a:solidFill>
                <a:srgbClr val="000000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  <p:pic>
        <p:nvPicPr>
          <p:cNvPr id="6151" name="Picture 20" descr="Oracle WHITE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57" y="4669043"/>
            <a:ext cx="732139" cy="9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7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380" y="4914900"/>
            <a:ext cx="6854726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smtClean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cs typeface="+mn-cs"/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8277348" y="4943482"/>
            <a:ext cx="685711" cy="11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/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fld id="{06D01077-E0E1-452A-86F6-265A6DBF839E}" type="slidenum">
              <a:rPr lang="en-US" sz="600" b="1">
                <a:solidFill>
                  <a:srgbClr val="B8B8B8"/>
                </a:solidFill>
                <a:latin typeface="Arial" charset="0"/>
                <a:ea typeface="ＭＳ Ｐゴシック" pitchFamily="1" charset="-128"/>
                <a:cs typeface="+mn-cs"/>
              </a:rPr>
              <a:pPr algn="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  <a:defRPr/>
              </a:pPr>
              <a:t>‹#›</a:t>
            </a:fld>
            <a:endParaRPr lang="en-US" sz="600" b="1">
              <a:solidFill>
                <a:srgbClr val="B8B8B8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22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ransition>
    <p:wipe dir="r"/>
  </p:transition>
  <p:txStyles>
    <p:titleStyle>
      <a:lvl1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pitchFamily="1" charset="-128"/>
          <a:cs typeface="+mj-cs"/>
        </a:defRPr>
      </a:lvl1pPr>
      <a:lvl2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2pPr>
      <a:lvl3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3pPr>
      <a:lvl4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4pPr>
      <a:lvl5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5pPr>
      <a:lvl6pPr marL="171256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6pPr>
      <a:lvl7pPr marL="34251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7pPr>
      <a:lvl8pPr marL="513768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8pPr>
      <a:lvl9pPr marL="68502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9pPr>
    </p:titleStyle>
    <p:bodyStyle>
      <a:lvl1pPr marL="214070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1pPr>
      <a:lvl2pPr marL="513768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2pPr>
      <a:lvl3pPr marL="770651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3pPr>
      <a:lvl4pPr marL="1113164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4pPr>
      <a:lvl5pPr marL="1370046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5pPr>
      <a:lvl6pPr marL="77124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6pPr>
      <a:lvl7pPr marL="942503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7pPr>
      <a:lvl8pPr marL="111375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8pPr>
      <a:lvl9pPr marL="1285011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25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51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376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02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627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7534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879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004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" descr="Red Ba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9747"/>
            <a:ext cx="9144000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4" descr="Small Red Squar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"/>
            <a:ext cx="533331" cy="51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76" y="1199556"/>
            <a:ext cx="7313652" cy="32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9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14281" y="246459"/>
            <a:ext cx="7314248" cy="64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4629752"/>
            <a:ext cx="9144000" cy="22800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62" tIns="45631" rIns="91262" bIns="45631" anchor="ctr"/>
          <a:lstStyle/>
          <a:p>
            <a:pPr algn="ctr" defTabSz="912769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sz="2000" b="1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6151" name="Picture 20" descr="Oracle WHITE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57" y="4669043"/>
            <a:ext cx="732139" cy="9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7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380" y="4914900"/>
            <a:ext cx="6854726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smtClean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8277348" y="4943482"/>
            <a:ext cx="685711" cy="11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/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fld id="{06D01077-E0E1-452A-86F6-265A6DBF839E}" type="slidenum">
              <a:rPr lang="en-US" sz="600" b="1">
                <a:solidFill>
                  <a:srgbClr val="B8B8B8"/>
                </a:solidFill>
                <a:latin typeface="Arial" charset="0"/>
                <a:ea typeface="ＭＳ Ｐゴシック" pitchFamily="1" charset="-128"/>
              </a:rPr>
              <a:pPr algn="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  <a:defRPr/>
              </a:pPr>
              <a:t>‹#›</a:t>
            </a:fld>
            <a:endParaRPr lang="en-US" sz="600" b="1">
              <a:solidFill>
                <a:srgbClr val="B8B8B8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938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ransition>
    <p:wipe dir="r"/>
  </p:transition>
  <p:txStyles>
    <p:titleStyle>
      <a:lvl1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pitchFamily="1" charset="-128"/>
          <a:cs typeface="+mj-cs"/>
        </a:defRPr>
      </a:lvl1pPr>
      <a:lvl2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2pPr>
      <a:lvl3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3pPr>
      <a:lvl4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4pPr>
      <a:lvl5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5pPr>
      <a:lvl6pPr marL="171256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6pPr>
      <a:lvl7pPr marL="34251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7pPr>
      <a:lvl8pPr marL="513768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8pPr>
      <a:lvl9pPr marL="68502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9pPr>
    </p:titleStyle>
    <p:bodyStyle>
      <a:lvl1pPr marL="214070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1pPr>
      <a:lvl2pPr marL="513768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2pPr>
      <a:lvl3pPr marL="770651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3pPr>
      <a:lvl4pPr marL="1113164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4pPr>
      <a:lvl5pPr marL="1370046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5pPr>
      <a:lvl6pPr marL="77124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6pPr>
      <a:lvl7pPr marL="942503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7pPr>
      <a:lvl8pPr marL="111375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8pPr>
      <a:lvl9pPr marL="1285011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25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51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376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02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627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7534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879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004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trigger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t_bu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before update on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    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dbms_output.put_line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5          ( 'I am the before trigger firing'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6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7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created.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trigger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t_bufer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before update on t for each row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4    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dbms_output.put_line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5          ( 'BUFER: changing ' ||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6            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old.x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 ',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old.y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7            ' to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new.x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 ',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new.y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8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9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created.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trigger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t_aufer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after update on t for each row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    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dbms_output.put_line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5          ( 'AUFER: changed ' ||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6            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old.x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 ',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old.y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7            ' to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new.x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|| ', ' || :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new.y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8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9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trigger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t_au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after update on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4    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dbms_output.put_line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5          ( 'I am the after trigger firing'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6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7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created.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 1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update t set y = 100 where x = 3;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am the before trigger firing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BUFER: changing 3, 0 to 3, 100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AUFER: changed 3, 0 to 3, 100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 am the after trigger firing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row updated.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NOTE: no commit!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 2</a:t>
            </a:r>
            <a:r>
              <a:rPr lang="nn-NO" sz="1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n-NO" sz="1800" b="1" dirty="0">
                <a:latin typeface="Courier New" pitchFamily="49" charset="0"/>
                <a:cs typeface="Courier New" pitchFamily="49" charset="0"/>
              </a:rPr>
              <a:t>update t set y = 42;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NOTE: this is a second session, this blocks of course since the first session has row ‘3’ locked already.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 1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commit;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Commit complete.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NOTE: this is the first session, the one blocking the second session</a:t>
            </a:r>
            <a:endParaRPr lang="en-US" sz="18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Session 2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update t set y = 42;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 am the before trigger firing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BUFER: changing 1, 0 to 1,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AUFER: changed 1, 0 to 1,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BUFER: changing 2, 0 to 2,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AUFER: changed 2, 0 to 2, 42</a:t>
            </a:r>
          </a:p>
          <a:p>
            <a:r>
              <a:rPr lang="en-US" sz="1400" b="1" i="1" dirty="0">
                <a:latin typeface="Courier New" pitchFamily="49" charset="0"/>
                <a:cs typeface="Courier New" pitchFamily="49" charset="0"/>
              </a:rPr>
              <a:t>BUFER: changing 3, 0 to 3, </a:t>
            </a:r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42         &lt;= &lt;= how did that happen?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 am the before trigger firing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BUFER: changing 1, 0 to 1,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AUFER: changed 1, 0 to 1,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BUFER: changing 2, 0 to 2,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AUFER: changed 2, 0 to 2,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BUFER: changing 3, 100 to 3,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AUFER: changed 3, 100 to 3, 42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I am the after trigger firing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3 rows updated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Trigger Trickery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So, what does that mean?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Never do anything non-transactional in a trigger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Pragma </a:t>
            </a:r>
            <a:r>
              <a:rPr lang="en-US" dirty="0" err="1" smtClean="0">
                <a:ea typeface="ＭＳ Ｐゴシック" pitchFamily="34" charset="-128"/>
              </a:rPr>
              <a:t>autonomous_transaction</a:t>
            </a:r>
            <a:r>
              <a:rPr lang="en-US" dirty="0" smtClean="0">
                <a:ea typeface="ＭＳ Ｐゴシック" pitchFamily="34" charset="-128"/>
              </a:rPr>
              <a:t> is a really bad idea in general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UTL_ packages – really bad idea.  They do not roll back (</a:t>
            </a:r>
            <a:r>
              <a:rPr lang="en-US" dirty="0" err="1" smtClean="0">
                <a:ea typeface="ＭＳ Ｐゴシック" pitchFamily="34" charset="-128"/>
              </a:rPr>
              <a:t>utl_file</a:t>
            </a:r>
            <a:r>
              <a:rPr lang="en-US" dirty="0" smtClean="0">
                <a:ea typeface="ＭＳ Ｐゴシック" pitchFamily="34" charset="-128"/>
              </a:rPr>
              <a:t>, </a:t>
            </a:r>
            <a:r>
              <a:rPr lang="en-US" dirty="0" err="1" smtClean="0">
                <a:ea typeface="ＭＳ Ｐゴシック" pitchFamily="34" charset="-128"/>
              </a:rPr>
              <a:t>utl_http</a:t>
            </a:r>
            <a:r>
              <a:rPr lang="en-US" dirty="0" smtClean="0">
                <a:ea typeface="ＭＳ Ｐゴシック" pitchFamily="34" charset="-128"/>
              </a:rPr>
              <a:t>, </a:t>
            </a:r>
            <a:r>
              <a:rPr lang="en-US" dirty="0" err="1" smtClean="0">
                <a:ea typeface="ＭＳ Ｐゴシック" pitchFamily="34" charset="-128"/>
              </a:rPr>
              <a:t>utl_smtp</a:t>
            </a:r>
            <a:r>
              <a:rPr lang="en-US" dirty="0" smtClean="0">
                <a:ea typeface="ＭＳ Ｐゴシック" pitchFamily="34" charset="-128"/>
              </a:rPr>
              <a:t>,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r>
              <a:rPr lang="en-US" dirty="0" smtClean="0">
                <a:ea typeface="ＭＳ Ｐゴシック" pitchFamily="34" charset="-128"/>
              </a:rPr>
              <a:t>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Even just setting global variables in a trigger can be tricky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544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Trigger Trickery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Will your trigger actually fire?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No, not always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Does your trigger prevent things from happening as you think they should?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Yes, sometimes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544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itle 5"/>
          <p:cNvSpPr>
            <a:spLocks noGrp="1"/>
          </p:cNvSpPr>
          <p:nvPr>
            <p:ph type="ctrTitle"/>
          </p:nvPr>
        </p:nvSpPr>
        <p:spPr>
          <a:xfrm>
            <a:off x="1152535" y="3825882"/>
            <a:ext cx="6458719" cy="441325"/>
          </a:xfrm>
        </p:spPr>
        <p:txBody>
          <a:bodyPr wrap="square">
            <a:no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Five things you </a:t>
            </a:r>
            <a:r>
              <a:rPr lang="en-US" i="1" dirty="0" smtClean="0">
                <a:ea typeface="ＭＳ Ｐゴシック" pitchFamily="34" charset="-128"/>
              </a:rPr>
              <a:t>probably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didn’t know about PL/SQL</a:t>
            </a:r>
          </a:p>
        </p:txBody>
      </p:sp>
      <p:sp>
        <p:nvSpPr>
          <p:cNvPr id="58373" name="Subtitle 6"/>
          <p:cNvSpPr>
            <a:spLocks noGrp="1"/>
          </p:cNvSpPr>
          <p:nvPr>
            <p:ph type="subTitle" idx="1"/>
          </p:nvPr>
        </p:nvSpPr>
        <p:spPr>
          <a:xfrm>
            <a:off x="1152528" y="4410075"/>
            <a:ext cx="6467475" cy="533400"/>
          </a:xfr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dirty="0" smtClean="0">
                <a:ea typeface="ＭＳ Ｐゴシック" pitchFamily="34" charset="-128"/>
              </a:rPr>
              <a:t>Thomas </a:t>
            </a:r>
            <a:r>
              <a:rPr lang="en-US" dirty="0" err="1" smtClean="0">
                <a:ea typeface="ＭＳ Ｐゴシック" pitchFamily="34" charset="-128"/>
              </a:rPr>
              <a:t>Kyte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dirty="0" smtClean="0">
                <a:ea typeface="ＭＳ Ｐゴシック" pitchFamily="34" charset="-128"/>
              </a:rPr>
              <a:t>http://asktom.oracle.com/</a:t>
            </a:r>
          </a:p>
        </p:txBody>
      </p:sp>
      <p:pic>
        <p:nvPicPr>
          <p:cNvPr id="3" name="Picture 2" descr="OOW11_16x9_titleslide_r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720"/>
            <a:ext cx="9144000" cy="21275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38" y="3510455"/>
            <a:ext cx="2125253" cy="130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table t ( x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y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trigger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before insert on t for each row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4          :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new.y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:= -: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new.x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6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created.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298" y="956451"/>
            <a:ext cx="8864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insert into t ( x, y ) values ( 100,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row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X          Y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100      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-100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commit;</a:t>
            </a: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!cat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t.ctl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LOAD DATA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INFILE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INTO TABLE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REPLACE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FIELDS TERMINATED BY '|' ( x ,y )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BEGINDATA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100|42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!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sqlldr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/ t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direct=y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SQL*Loader: Release 11.2.0.2.0 - Production on Tue Oct 4 13:13:49 2011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Copyright (c) 1982, 2009, Oracle and/or its affiliates.  All rights reserved.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Load completed - logical record count 1.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X          Y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100         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42     &lt;&lt;==  that is wrong?</a:t>
            </a:r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890" y="732507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truncate table t;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Table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truncated.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insert /*+ append */ into t select 100,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200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from dual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row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X          Y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100      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100</a:t>
            </a:r>
          </a:p>
          <a:p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The fact we can select from that table tells us direct </a:t>
            </a:r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pathing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did not happen</a:t>
            </a:r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890" y="1012437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drop trigger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Trigger dropped.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truncate table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truncated.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insert /*+ append */ into t select 100, 200 from dual;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row created.</a:t>
            </a:r>
          </a:p>
        </p:txBody>
      </p:sp>
    </p:spTree>
    <p:extLst>
      <p:ext uri="{BB962C8B-B14F-4D97-AF65-F5344CB8AC3E}">
        <p14:creationId xmlns:p14="http://schemas.microsoft.com/office/powerpoint/2010/main" val="12133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2890" y="1012437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select * from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    *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ORA-12838: cannot read/modify an object after modifying it in 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parallel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That is what you expect after a direct path insert!  Triggers prevent it.</a:t>
            </a:r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6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186150"/>
            <a:ext cx="33428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Why you want to ignore errors (really)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8686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Please do ignore errors (really)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078850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In my experience, error handling is done wrong more often than it is done right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don’t want to catch all exceptions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want to catch specific exceptions you are expecting (which means they aren’t exceptions)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should ignore all others – or of you do catch them to clean up a resource, RE-RAISE them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1822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281" y="1200153"/>
            <a:ext cx="3592838" cy="3256359"/>
          </a:xfrm>
        </p:spPr>
      </p:pic>
      <p:sp>
        <p:nvSpPr>
          <p:cNvPr id="305155" name="Rectangle 3"/>
          <p:cNvSpPr>
            <a:spLocks noGrp="1" noChangeArrowheads="1"/>
          </p:cNvSpPr>
          <p:nvPr>
            <p:ph type="title"/>
          </p:nvPr>
        </p:nvSpPr>
        <p:spPr>
          <a:xfrm>
            <a:off x="914285" y="246461"/>
            <a:ext cx="7313653" cy="645319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Who am I</a:t>
            </a:r>
          </a:p>
        </p:txBody>
      </p:sp>
      <p:sp>
        <p:nvSpPr>
          <p:cNvPr id="305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35698" y="1200153"/>
            <a:ext cx="3592243" cy="32563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Been with Oracle since 1993 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User of Oracle since 1987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The “Tom” behind AskTom in Oracle Magazine</a:t>
            </a:r>
          </a:p>
          <a:p>
            <a:pPr lvl="1">
              <a:lnSpc>
                <a:spcPct val="90000"/>
              </a:lnSpc>
              <a:buFont typeface="Times CY" pitchFamily="1" charset="0"/>
              <a:buNone/>
            </a:pPr>
            <a:r>
              <a:rPr lang="en-US" sz="1700" i="1">
                <a:ea typeface="ＭＳ Ｐゴシック" pitchFamily="34" charset="-128"/>
              </a:rPr>
              <a:t>www.oracle.com/oramag</a:t>
            </a:r>
            <a:endParaRPr lang="en-US" sz="170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Expert Oracle Database Architecture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Effective Oracle by Design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Expert One on One Oracle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Beginning Oracle</a:t>
            </a:r>
            <a:endParaRPr lang="en-US" sz="1600">
              <a:ea typeface="ＭＳ Ｐゴシック" pitchFamily="34" charset="-128"/>
            </a:endParaRPr>
          </a:p>
        </p:txBody>
      </p:sp>
      <p:pic>
        <p:nvPicPr>
          <p:cNvPr id="305157" name="Picture 5" descr="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" y="3314700"/>
            <a:ext cx="11273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8" name="Picture 6" descr="ND01_co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42" y="3086100"/>
            <a:ext cx="1057733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9" name="Picture 7" descr="jf02_cov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44" y="3486150"/>
            <a:ext cx="1049399" cy="102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5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Begin p; end;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+mj-lt"/>
                <a:cs typeface="Courier New" pitchFamily="49" charset="0"/>
              </a:rPr>
              <a:t>Is really executed from a client </a:t>
            </a:r>
            <a:r>
              <a:rPr lang="en-US" sz="1800" b="1" dirty="0" smtClean="0">
                <a:latin typeface="+mj-lt"/>
                <a:cs typeface="Courier New" pitchFamily="49" charset="0"/>
              </a:rPr>
              <a:t>as if it were:</a:t>
            </a:r>
            <a:endParaRPr lang="en-US" sz="1800" b="1" dirty="0" smtClean="0">
              <a:latin typeface="+mj-lt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Begin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savepoint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X;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p;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Exception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When others then 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rollback to X;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RAISE;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End;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5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234" y="1908213"/>
            <a:ext cx="8066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table t ( x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check (x&gt;0)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533" y="956451"/>
            <a:ext cx="8789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noexceptions</a:t>
            </a:r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        insert into t values ( 1 );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        insert into t values ( 0 );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6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7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7282" y="956451"/>
            <a:ext cx="8399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exceptions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        insert into t values ( 1 );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        insert into t values ( 0 );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6  exception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7  when others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8  then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9       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 'Error!!! ' ||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sqlerrm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10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11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6451"/>
            <a:ext cx="87179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noexceptions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noexceptions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 END;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ORA-02290: check constraint (OPS$TKYTE.SYS_C0022770) violated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ORA-06512: at "OPS$TKYTE.NOEXCEPTIONS", line 5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ops$tkyte%ORA11GR2&gt; select * from 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no rows selected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942" y="956451"/>
            <a:ext cx="8770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exceptions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Error!!! ORA-02290: check constraint (OPS$TKYTE.SYS_C0022770) violated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X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1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+mj-lt"/>
                <a:cs typeface="Courier New" pitchFamily="49" charset="0"/>
              </a:rPr>
              <a:t>It is ok to catch exceptions you are EXPECTING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select x into y from t where …;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exception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when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no_data_found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then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y := 42;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…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837" y="956451"/>
            <a:ext cx="80166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+mj-lt"/>
                <a:cs typeface="Courier New" pitchFamily="49" charset="0"/>
              </a:rPr>
              <a:t>It is ok to catch exceptions at the TOP-LEVEL to log/change them.  But re-raise them!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p;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Exception 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When others then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new_error_message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log_error_using_autonomous_transaction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raise_application_error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 -20001, </a:t>
            </a:r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new_error_message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End;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5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Please do ignore errors (really)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555934" y="882899"/>
            <a:ext cx="6629721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This is the #1 cause of bugs that I see time and time again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Do not catch exceptions at </a:t>
            </a:r>
            <a:r>
              <a:rPr lang="en-US" dirty="0" smtClean="0">
                <a:ea typeface="ＭＳ Ｐゴシック" pitchFamily="34" charset="-128"/>
              </a:rPr>
              <a:t>lower levels </a:t>
            </a:r>
            <a:r>
              <a:rPr lang="en-US" dirty="0" smtClean="0">
                <a:ea typeface="ＭＳ Ｐゴシック" pitchFamily="34" charset="-128"/>
              </a:rPr>
              <a:t>of code (most – 99.99999999% of code – should not have a when others)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Do catch it at the highest level to log it, or to make it “user friendly”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When others not followed by raise/</a:t>
            </a:r>
            <a:r>
              <a:rPr lang="en-US" dirty="0" err="1" smtClean="0">
                <a:ea typeface="ＭＳ Ｐゴシック" pitchFamily="34" charset="-128"/>
              </a:rPr>
              <a:t>raise_application_error</a:t>
            </a:r>
            <a:r>
              <a:rPr lang="en-US" dirty="0" smtClean="0">
                <a:ea typeface="ＭＳ Ｐゴシック" pitchFamily="34" charset="-128"/>
              </a:rPr>
              <a:t> should </a:t>
            </a:r>
            <a:r>
              <a:rPr lang="en-US" dirty="0" smtClean="0">
                <a:ea typeface="ＭＳ Ｐゴシック" pitchFamily="34" charset="-128"/>
              </a:rPr>
              <a:t>be a  </a:t>
            </a:r>
            <a:r>
              <a:rPr lang="en-US" b="1" i="1" dirty="0" smtClean="0">
                <a:solidFill>
                  <a:schemeClr val="tx2"/>
                </a:solidFill>
                <a:ea typeface="ＭＳ Ｐゴシック" pitchFamily="34" charset="-128"/>
              </a:rPr>
              <a:t>RED</a:t>
            </a:r>
            <a:r>
              <a:rPr lang="en-US" dirty="0" smtClean="0">
                <a:ea typeface="ＭＳ Ｐゴシック" pitchFamily="34" charset="-128"/>
              </a:rPr>
              <a:t> flag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0034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Please do ignore errors (really)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195" y="832881"/>
            <a:ext cx="7872248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alter procedure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bad_code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compile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PLSQL_Warnings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enable:all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reuse settings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SP2-0805: Procedure altered with compilation warnings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show errors procedure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bad_code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Errors for PROCEDURE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BAD_CODE: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LINE/COL ERROR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 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1/1      PLW-05018: unit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BAD_CODE omitted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optional AUTHID clause;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default value DEFINER used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9/8      PLW-06009: procedure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"BAD_CODE"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OTHERS handler does not end in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     RAISE or RAISE_APPLICATION_ERROR</a:t>
            </a:r>
          </a:p>
          <a:p>
            <a:endParaRPr lang="en-US" sz="14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0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Five things you probably didn’t know about 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PL/SQL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Trigger Trickery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Why you need to ignore errors (really)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Elaboration Code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Implicit conversions are beyond evil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About </a:t>
            </a:r>
            <a:r>
              <a:rPr lang="en-US" dirty="0">
                <a:ea typeface="ＭＳ Ｐゴシック" pitchFamily="34" charset="-128"/>
              </a:rPr>
              <a:t>R</a:t>
            </a:r>
            <a:r>
              <a:rPr lang="en-US" dirty="0" smtClean="0">
                <a:ea typeface="ＭＳ Ｐゴシック" pitchFamily="34" charset="-128"/>
              </a:rPr>
              <a:t>oles…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724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428756"/>
            <a:ext cx="3342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Elaboration Code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8686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Elaboration Code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Did you know that you can have some code run when a package is first ‘touched’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Perform a one time setup operation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Without having to call an “</a:t>
            </a:r>
            <a:r>
              <a:rPr lang="en-US" dirty="0" err="1" smtClean="0">
                <a:ea typeface="ＭＳ Ｐゴシック" pitchFamily="34" charset="-128"/>
              </a:rPr>
              <a:t>init</a:t>
            </a:r>
            <a:r>
              <a:rPr lang="en-US" dirty="0" smtClean="0">
                <a:ea typeface="ＭＳ Ｐゴシック" pitchFamily="34" charset="-128"/>
              </a:rPr>
              <a:t>” routine, set a flag,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3378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Elaboration Code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475445"/>
            <a:ext cx="787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or replace package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my_package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        procedure p;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/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Package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1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Elaboration Code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903" y="829505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create or replace package body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my_package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3    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g_some_global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varchar2(30);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procedure 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is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begin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g_some_global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13  begin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14    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g_some_global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:= 'result of some logic';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15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16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Package body created.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Elaboration Code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my_package.p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result of some logic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</p:txBody>
      </p:sp>
    </p:spTree>
    <p:extLst>
      <p:ext uri="{BB962C8B-B14F-4D97-AF65-F5344CB8AC3E}">
        <p14:creationId xmlns:p14="http://schemas.microsoft.com/office/powerpoint/2010/main" val="3813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Elaboration Code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One time initialization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DBMS_LDAP callout for </a:t>
            </a:r>
            <a:r>
              <a:rPr lang="en-US" dirty="0" smtClean="0">
                <a:ea typeface="ＭＳ Ｐゴシック" pitchFamily="34" charset="-128"/>
              </a:rPr>
              <a:t>example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	13 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begin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14    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g_some_global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dbms_ldap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…;</a:t>
            </a:r>
            <a:endParaRPr lang="en-US" sz="14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	15 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end;</a:t>
            </a:r>
          </a:p>
          <a:p>
            <a:pPr marL="0" indent="0"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	16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Load </a:t>
            </a:r>
            <a:r>
              <a:rPr lang="en-US" dirty="0" smtClean="0">
                <a:ea typeface="ＭＳ Ｐゴシック" pitchFamily="34" charset="-128"/>
              </a:rPr>
              <a:t>a lookup table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Any sort of complex initialization that cannot be done in a declare block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1541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036854"/>
            <a:ext cx="33428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Implicit conversions are evil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8686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Implicit conversions are evil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SQL/PLSQL are too ‘user friendly’ – unlike C which complained about everything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Implicit conversions of strings to numbers, strings to dates, raw to string, </a:t>
            </a:r>
            <a:r>
              <a:rPr lang="en-US" dirty="0" err="1" smtClean="0">
                <a:ea typeface="ＭＳ Ｐゴシック" pitchFamily="34" charset="-128"/>
              </a:rPr>
              <a:t>etc</a:t>
            </a:r>
            <a:r>
              <a:rPr lang="en-US" dirty="0" smtClean="0">
                <a:ea typeface="ＭＳ Ｐゴシック" pitchFamily="34" charset="-128"/>
              </a:rPr>
              <a:t> are probably the #2 cause of bugs I see time and time again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Even worse are the implicit conversions that rely on default NLS settings!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253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242" y="751178"/>
            <a:ext cx="78722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inj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p_date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in date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all_users%rowtype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        c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sys_refcursor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l_query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long;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l_query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:= '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        select 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          from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       where created = ''' ||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||'''';   </a:t>
            </a:r>
            <a:r>
              <a:rPr lang="en-US" sz="1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-- DOUBLE implicit conversion!</a:t>
            </a:r>
            <a:endParaRPr lang="en-US" sz="12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11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l_query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    open c for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l_query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    for i in 1 .. 5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        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                fetch c into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18                  exit when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c%notfound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19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l_rec.username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|| '.....'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20          end loop;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7  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l_query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:= '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8          select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9            from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10           where created = ''' ||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p_date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||'''';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i="1" dirty="0" smtClean="0">
                <a:latin typeface="+mj-lt"/>
                <a:cs typeface="Courier New" pitchFamily="49" charset="0"/>
              </a:rPr>
              <a:t>Creates a query that is semantically </a:t>
            </a:r>
            <a:r>
              <a:rPr lang="en-US" sz="1800" b="1" i="1" dirty="0" smtClean="0">
                <a:latin typeface="+mj-lt"/>
                <a:cs typeface="Courier New" pitchFamily="49" charset="0"/>
              </a:rPr>
              <a:t>equivalent </a:t>
            </a:r>
            <a:r>
              <a:rPr lang="en-US" sz="1800" b="1" i="1" dirty="0" smtClean="0">
                <a:latin typeface="+mj-lt"/>
                <a:cs typeface="Courier New" pitchFamily="49" charset="0"/>
              </a:rPr>
              <a:t>to: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Where created =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to_char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 date-field ) );</a:t>
            </a:r>
          </a:p>
          <a:p>
            <a:endParaRPr lang="en-US" sz="1800" b="1" dirty="0">
              <a:latin typeface="+mj-lt"/>
              <a:cs typeface="Courier New" pitchFamily="49" charset="0"/>
            </a:endParaRPr>
          </a:p>
          <a:p>
            <a:r>
              <a:rPr lang="en-US" sz="1800" b="1" i="1" dirty="0" smtClean="0">
                <a:latin typeface="+mj-lt"/>
                <a:cs typeface="Courier New" pitchFamily="49" charset="0"/>
              </a:rPr>
              <a:t>Two implicit conversions – both of which rely on the NLS_DATE settings!</a:t>
            </a:r>
            <a:endParaRPr lang="en-US" sz="1800" b="1" i="1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428756"/>
            <a:ext cx="334284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Trigger</a:t>
            </a:r>
          </a:p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Trickery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0000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inj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select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from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where created = '04-OCT-11'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alter session set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nls_date_format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'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"'' or ''a'' = ''a"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';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Session altered.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inj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select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 from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where created = '04-oct-2011' or 'a' = 'a'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A.....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EBRAPP.....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EBRTBLS.....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UTIL.....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USER2.....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3264" y="956451"/>
            <a:ext cx="8761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ps$tkyte%ORA11GR2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 alter session set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nls_date_format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'"''union select tname,0,null from tab--"';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Session altered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6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all_users</a:t>
            </a:r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created = ''union select tname,0,null </a:t>
            </a:r>
            <a:r>
              <a:rPr lang="en-US" sz="1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from tab-</a:t>
            </a:r>
            <a:r>
              <a:rPr lang="en-US" sz="16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-'</a:t>
            </a:r>
          </a:p>
          <a:p>
            <a:endParaRPr lang="en-US" sz="1600" b="1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Implicit conversions are evil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about performance?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Repeated conversions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Access path reductions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Partition elimination eliminated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544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866" y="713853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2      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varchar2(30) := '01-jan-2011';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number;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 in 1 .. 10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for x in ( select 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big_table.big_table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11      </a:t>
            </a:r>
            <a:r>
              <a:rPr lang="en-US" sz="1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where created = 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loop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null;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end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'CPU: ' ||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18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to_char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dbms_utility.get_cpu_time-l_start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19  end;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20  /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CPU: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132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855" y="713845"/>
            <a:ext cx="78722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2      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date := 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 '01-jan-2011', '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'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number;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for i in 1 .. 10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loop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for x in ( select 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big_table.big_table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11        </a:t>
            </a:r>
            <a:r>
              <a:rPr lang="en-US" sz="1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where created = </a:t>
            </a:r>
            <a:r>
              <a:rPr lang="en-US" sz="12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loop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 null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end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'CPU: ' ||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18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to_char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dbms_utility.get_cpu_time-l_start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19  end;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20  /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CPU: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94     </a:t>
            </a:r>
            <a:r>
              <a:rPr lang="en-US" sz="1200" b="1" i="1" dirty="0" smtClean="0">
                <a:latin typeface="Courier New" pitchFamily="49" charset="0"/>
                <a:cs typeface="Courier New" pitchFamily="49" charset="0"/>
              </a:rPr>
              <a:t>30% less CPU in this case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( x </a:t>
            </a:r>
            <a:r>
              <a:rPr lang="en-US" sz="1400" b="1" i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varchar2(20)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t_pk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primary key,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  y varchar2(30)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);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Table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created.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ops$tkyte%ORA11GR2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&gt; insert into t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select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username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  from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all_users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47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rows created.</a:t>
            </a:r>
          </a:p>
          <a:p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commit;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Commit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complete.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t%rowtype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3    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l_key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number := 5;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5          select * into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from t where x 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l_key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    for x in (select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plan_table_output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            from TABLE(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dbms_xplan.display_cursor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 )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      loop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          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x.plan_table_output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    end loop;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7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SQL_ID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18796jgha0hwz, child number 0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* FROM T WHERE X = :B1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Plan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hash value: 1601196873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Id  | Operation         | Name | Rows  | Bytes | Cost (%CPU)| Time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0 | SELECT STATEMENT  |      |       |       |     3 (100)|     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|*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1 |  TABLE ACCESS FULL| T    |     1 |    29 |     3   (0)| 00:00:01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Predicate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Information (identified by operation id):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1 - filter(TO_NUMBER("X")=:B1)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Trigger Trickery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When do your triggers actually fire?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do your triggers actually see?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How many times can a row level trigger fire?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Will your trigger actually fire?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Does your trigger prevent things from happening as you think they should?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8510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t%rowtype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3    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l_key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varchar2(20) := '5';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5          select * into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l_rec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from t where x 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l_key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    for x in (select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plan_table_output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            from TABLE(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dbms_xplan.display_cursor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 )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      loop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'.'||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x.plan_table_output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    end loop;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27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6451"/>
            <a:ext cx="827164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SQL_ID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18796jgha0hwz, child number 1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* FROM T WHERE X = :B1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Plan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hash value: 1303508680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Id  | Operation                   | Name | Rows  | Bytes | Cost (%CPU)| Time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0 | SELECT STATEMENT            |      |       |       |     1 (100)|     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1 |  TABLE ACCESS BY INDEX ROWID| T    |     1 |    29 |     1   (0)| 00:00:01 |</a:t>
            </a:r>
          </a:p>
          <a:p>
            <a:r>
              <a:rPr lang="en-US" sz="12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|* 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2 |   INDEX UNIQUE SCAN         | T_PK |     1 |       |     1   (0)| 00:00:01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Predicate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Information (identified by operation id):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2 - access("X"=:B1)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6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956451"/>
            <a:ext cx="86245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(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  x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  y   varchar2(30)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PARTITION BY RANGE 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(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PARTITION part1 VALUES LESS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THAN(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('31-jan-2011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')),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PARTITION part2 VALUES LESS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THAN(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('28-feb-2011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'))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2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timestamp := timestamp'2011-01-15 00:00:00.000';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number;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    select count(*) into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from t where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dt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for x in (select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plan_table_output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        from TABLE(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dbms_xplan.display_cursor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 )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  loop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'.'||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x.plan_table_output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end loop;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290" y="956451"/>
            <a:ext cx="888274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SQL_ID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0t5m83d3m67q7, child number 0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COUNT(*) FROM T WHERE DT = :B1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Plan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hash value: 3225603066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Id  | Operation            | Name | Rows  | Bytes | Cost (%CPU)| Time     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Pstart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Pstop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0 | SELECT STATEMENT     |      |       |       |     2 (100)|          |       |  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1 |  SORT AGGREGATE      |      |     1 |     9 |            |          |       |       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2 |   PARTITION RANGE ALL|      |     1 |     9 |     2   (0)| 00:00:01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|     1 |     2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|*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3 |    TABLE ACCESS FULL | T    |     1 |     9 |     2   (0)| 00:00:01 </a:t>
            </a:r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|     1 |     2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Predicate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Information (identified by operation id):</a:t>
            </a: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3 - filter(INTERNAL_FUNCTION("DT")=:B1)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declare</a:t>
            </a:r>
          </a:p>
          <a:p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2     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date :=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'15-jan-2011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number;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    select count(*) into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l_count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from t where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dt</a:t>
            </a:r>
            <a:r>
              <a:rPr lang="en-US" sz="14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l_date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for x in (select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plan_table_output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        from TABLE(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dbms_xplan.display_cursor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 )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  loop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'.'||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x.plan_table_output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end loop;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2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Implicit conversions are evil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290" y="956451"/>
            <a:ext cx="842715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.SQL_ID  0t5m83d3m67q7, child number 1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.-------------------------------------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.SELECT COUNT(*) FROM T WHERE DT = :B1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.Plan hash value: 3660200434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.------------------------------------------------------------------------------------------------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.| Id  | Operation               | Name | Rows  | Bytes | Cost (%CPU)| Time     |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Pstart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Pstop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|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.------------------------------------------------------------------------------------------------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.|   0 | SELECT STATEMENT        |      |       |       |     2 (100)|          |       |       |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.|   1 |  SORT AGGREGATE         |      |     1 |     9 |            |          |       |       |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.|   2 |   PARTITION RANGE SINGLE|      |     1 |     9 |     2   (0)| 00:00:01 </a:t>
            </a:r>
            <a:r>
              <a:rPr lang="en-US" sz="11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|   KEY |   KEY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.|*  3 |    TABLE ACCESS FULL    | T    |     1 |     9 |     2   (0)| 00:00:01 </a:t>
            </a:r>
            <a:r>
              <a:rPr lang="en-US" sz="11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|   KEY |   KEY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|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.------------------------------------------------------------------------------------------------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.Predicate Information (identified by operation id):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.---------------------------------------------------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.   3 - filter("DT"=:B1)</a:t>
            </a:r>
          </a:p>
          <a:p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2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Implicit conversions are evil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Lots and lots of bugs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is ‘01/02/03’?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where column = </a:t>
            </a:r>
            <a:r>
              <a:rPr lang="en-US" dirty="0" err="1" smtClean="0">
                <a:ea typeface="ＭＳ Ｐゴシック" pitchFamily="34" charset="-128"/>
              </a:rPr>
              <a:t>to_char</a:t>
            </a:r>
            <a:r>
              <a:rPr lang="en-US" dirty="0" smtClean="0">
                <a:ea typeface="ＭＳ Ｐゴシック" pitchFamily="34" charset="-128"/>
              </a:rPr>
              <a:t>(</a:t>
            </a:r>
            <a:r>
              <a:rPr lang="en-US" dirty="0" err="1" smtClean="0">
                <a:ea typeface="ＭＳ Ｐゴシック" pitchFamily="34" charset="-128"/>
              </a:rPr>
              <a:t>sysdate</a:t>
            </a:r>
            <a:r>
              <a:rPr lang="en-US" dirty="0" smtClean="0">
                <a:ea typeface="ＭＳ Ｐゴシック" pitchFamily="34" charset="-128"/>
              </a:rPr>
              <a:t>) – what does that mean?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8655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428756"/>
            <a:ext cx="3342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What about Roles?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86864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205160" y="864241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Quote:</a:t>
            </a:r>
            <a:endParaRPr lang="en-US" dirty="0">
              <a:ea typeface="ＭＳ Ｐゴシック" pitchFamily="34" charset="-128"/>
            </a:endParaRPr>
          </a:p>
          <a:p>
            <a:pPr lvl="1"/>
            <a:r>
              <a:rPr lang="en-US" dirty="0"/>
              <a:t>To create without errors (to compile the subprogram or package successfully) requires these additional privileges</a:t>
            </a:r>
            <a:r>
              <a:rPr lang="en-US" dirty="0" smtClean="0"/>
              <a:t>: The </a:t>
            </a:r>
            <a:r>
              <a:rPr lang="en-US" dirty="0"/>
              <a:t>owner of the subprogram or package </a:t>
            </a:r>
            <a:r>
              <a:rPr lang="en-US" b="1" i="1" dirty="0">
                <a:solidFill>
                  <a:srgbClr val="FF0000"/>
                </a:solidFill>
              </a:rPr>
              <a:t>must be explicitly granted</a:t>
            </a:r>
            <a:r>
              <a:rPr lang="en-US" dirty="0"/>
              <a:t> the necessary object privileges for all objects referenced within the body of the code.</a:t>
            </a:r>
          </a:p>
          <a:p>
            <a:pPr lvl="1"/>
            <a:r>
              <a:rPr lang="en-US" dirty="0"/>
              <a:t>The owner </a:t>
            </a:r>
            <a:r>
              <a:rPr lang="en-US" b="1" i="1" dirty="0">
                <a:solidFill>
                  <a:srgbClr val="FF0000"/>
                </a:solidFill>
              </a:rPr>
              <a:t>cannot obtain required privileges through roles.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8134" y="4114800"/>
            <a:ext cx="4956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Note by me: Not entirely true, but almost always true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402917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Trigger Trickery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854906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z="1800" dirty="0" smtClean="0">
                <a:ea typeface="ＭＳ Ｐゴシック" pitchFamily="34" charset="-128"/>
              </a:rPr>
              <a:t>When do your triggers actually fire?</a:t>
            </a:r>
          </a:p>
          <a:p>
            <a:pPr eaLnBrk="1" hangingPunct="1">
              <a:spcBef>
                <a:spcPts val="1800"/>
              </a:spcBef>
            </a:pPr>
            <a:r>
              <a:rPr lang="en-US" sz="1800" dirty="0" smtClean="0">
                <a:ea typeface="ＭＳ Ｐゴシック" pitchFamily="34" charset="-128"/>
              </a:rPr>
              <a:t>What do your triggers actually see?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1600" dirty="0" smtClean="0">
                <a:ea typeface="ＭＳ Ｐゴシック" pitchFamily="34" charset="-128"/>
              </a:rPr>
              <a:t>Before trigger sees ‘nothing’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1600" dirty="0" smtClean="0">
                <a:ea typeface="ＭＳ Ｐゴシック" pitchFamily="34" charset="-128"/>
              </a:rPr>
              <a:t>Before for each row trigger sees what the row </a:t>
            </a:r>
            <a:r>
              <a:rPr lang="en-US" sz="1600" i="1" dirty="0" smtClean="0">
                <a:ea typeface="ＭＳ Ｐゴシック" pitchFamily="34" charset="-128"/>
              </a:rPr>
              <a:t>might</a:t>
            </a:r>
            <a:r>
              <a:rPr lang="en-US" sz="1600" dirty="0" smtClean="0">
                <a:ea typeface="ＭＳ Ｐゴシック" pitchFamily="34" charset="-128"/>
              </a:rPr>
              <a:t> look like (</a:t>
            </a:r>
            <a:r>
              <a:rPr lang="en-US" sz="1600" dirty="0" smtClean="0">
                <a:solidFill>
                  <a:srgbClr val="FF0000"/>
                </a:solidFill>
                <a:ea typeface="ＭＳ Ｐゴシック" pitchFamily="34" charset="-128"/>
              </a:rPr>
              <a:t>consistent</a:t>
            </a:r>
            <a:r>
              <a:rPr lang="en-US" sz="1600" dirty="0" smtClean="0">
                <a:ea typeface="ＭＳ Ｐゴシック" pitchFamily="34" charset="-128"/>
              </a:rPr>
              <a:t> read) and what that row</a:t>
            </a:r>
            <a:r>
              <a:rPr lang="en-US" sz="1600" i="1" dirty="0" smtClean="0">
                <a:ea typeface="ＭＳ Ｐゴシック" pitchFamily="34" charset="-128"/>
              </a:rPr>
              <a:t> might </a:t>
            </a:r>
            <a:r>
              <a:rPr lang="en-US" sz="1600" dirty="0" smtClean="0">
                <a:ea typeface="ＭＳ Ｐゴシック" pitchFamily="34" charset="-128"/>
              </a:rPr>
              <a:t>become (based on </a:t>
            </a:r>
            <a:r>
              <a:rPr lang="en-US" sz="1600" dirty="0" smtClean="0">
                <a:solidFill>
                  <a:srgbClr val="FF0000"/>
                </a:solidFill>
                <a:ea typeface="ＭＳ Ｐゴシック" pitchFamily="34" charset="-128"/>
              </a:rPr>
              <a:t>consistent</a:t>
            </a:r>
            <a:r>
              <a:rPr lang="en-US" sz="1600" dirty="0" smtClean="0">
                <a:ea typeface="ＭＳ Ｐゴシック" pitchFamily="34" charset="-128"/>
              </a:rPr>
              <a:t> read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1600" dirty="0" smtClean="0">
                <a:ea typeface="ＭＳ Ｐゴシック" pitchFamily="34" charset="-128"/>
              </a:rPr>
              <a:t>After trigger sees the row as it was before and after the row update.  This may or may not be what the row looks like after the modification is done</a:t>
            </a:r>
            <a:r>
              <a:rPr lang="en-US" sz="1600" dirty="0" smtClean="0">
                <a:ea typeface="ＭＳ Ｐゴシック" pitchFamily="34" charset="-128"/>
              </a:rPr>
              <a:t>! (because of what is coming)</a:t>
            </a:r>
            <a:endParaRPr lang="en-US" sz="1600" dirty="0" smtClean="0">
              <a:ea typeface="ＭＳ Ｐゴシック" pitchFamily="34" charset="-128"/>
            </a:endParaRPr>
          </a:p>
          <a:p>
            <a:pPr lvl="1" eaLnBrk="1" hangingPunct="1">
              <a:spcBef>
                <a:spcPts val="1800"/>
              </a:spcBef>
            </a:pPr>
            <a:r>
              <a:rPr lang="en-US" sz="1600" dirty="0" smtClean="0">
                <a:ea typeface="ＭＳ Ｐゴシック" pitchFamily="34" charset="-128"/>
              </a:rPr>
              <a:t>After trigger sees ‘nothing’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4033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205160" y="864241"/>
            <a:ext cx="7100709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Why is this the case?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Roles are for the hundreds/thousands of application users.  You have very few application schemas that need to have compiled stored objects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Direct GRANTS make monitoring the set of privileges a schema needs infinitely easier than a massive hierarchy of roles (least privilege)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should the effect of non-default, password protected, application enabled roles?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6852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 – Two Modes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0"/>
          <p:cNvSpPr txBox="1">
            <a:spLocks noChangeArrowheads="1"/>
          </p:cNvSpPr>
          <p:nvPr/>
        </p:nvSpPr>
        <p:spPr bwMode="auto">
          <a:xfrm>
            <a:off x="288886" y="1614196"/>
            <a:ext cx="6709073" cy="249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4070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1" charset="-128"/>
                <a:cs typeface="+mn-cs"/>
              </a:defRPr>
            </a:lvl1pPr>
            <a:lvl2pPr marL="513768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770651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113164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370046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77124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942503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111375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1285011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en-US" sz="2400" dirty="0" smtClean="0"/>
              <a:t>Definers Rights</a:t>
            </a:r>
          </a:p>
          <a:p>
            <a:pPr lvl="1" eaLnBrk="1" hangingPunct="1"/>
            <a:r>
              <a:rPr lang="en-US" sz="2000" dirty="0" smtClean="0"/>
              <a:t>Default method for stored compiled code</a:t>
            </a:r>
          </a:p>
          <a:p>
            <a:pPr lvl="1" eaLnBrk="1" hangingPunct="1"/>
            <a:r>
              <a:rPr lang="en-US" sz="2000" dirty="0" smtClean="0"/>
              <a:t>All code is compiled with base (no roles) privileges granted directly to the owner of the procedure.</a:t>
            </a:r>
          </a:p>
        </p:txBody>
      </p:sp>
    </p:spTree>
    <p:extLst>
      <p:ext uri="{BB962C8B-B14F-4D97-AF65-F5344CB8AC3E}">
        <p14:creationId xmlns:p14="http://schemas.microsoft.com/office/powerpoint/2010/main" val="52887277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 – Two Modes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auto">
          <a:xfrm>
            <a:off x="391527" y="1096929"/>
            <a:ext cx="8090004" cy="32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4070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1" charset="-128"/>
                <a:cs typeface="+mn-cs"/>
              </a:defRPr>
            </a:lvl1pPr>
            <a:lvl2pPr marL="513768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770651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113164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370046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77124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942503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111375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1285011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en-US" sz="2400" smtClean="0"/>
              <a:t>Invokers Rights</a:t>
            </a:r>
          </a:p>
          <a:p>
            <a:pPr lvl="1" eaLnBrk="1" hangingPunct="1"/>
            <a:r>
              <a:rPr lang="en-US" sz="2000" smtClean="0"/>
              <a:t>Default method for anonymous blocks</a:t>
            </a:r>
          </a:p>
          <a:p>
            <a:pPr lvl="1" eaLnBrk="1" hangingPunct="1"/>
            <a:r>
              <a:rPr lang="en-US" sz="2000" smtClean="0"/>
              <a:t>Using authid current_user – All code is </a:t>
            </a:r>
            <a:r>
              <a:rPr lang="en-US" sz="2000" i="1" smtClean="0">
                <a:solidFill>
                  <a:schemeClr val="tx2"/>
                </a:solidFill>
              </a:rPr>
              <a:t>compiled</a:t>
            </a:r>
            <a:r>
              <a:rPr lang="en-US" sz="2000" smtClean="0"/>
              <a:t> with base privileges granted directly to the owner of the procedure.  Nothing changes there – owner still needs direct access.</a:t>
            </a:r>
          </a:p>
          <a:p>
            <a:pPr lvl="1" eaLnBrk="1" hangingPunct="1"/>
            <a:r>
              <a:rPr lang="en-US" sz="2000" smtClean="0"/>
              <a:t>SQL rights are </a:t>
            </a:r>
            <a:r>
              <a:rPr lang="en-US" sz="2000" i="1" smtClean="0">
                <a:solidFill>
                  <a:schemeClr val="tx2"/>
                </a:solidFill>
              </a:rPr>
              <a:t>re-evaluated at runtime</a:t>
            </a:r>
            <a:r>
              <a:rPr lang="en-US" sz="2000" smtClean="0"/>
              <a:t> using the current set of privileges in place in the current session running the code.</a:t>
            </a:r>
          </a:p>
          <a:p>
            <a:pPr lvl="2" eaLnBrk="1" hangingPunct="1"/>
            <a:r>
              <a:rPr lang="en-US" sz="2000" smtClean="0"/>
              <a:t>Tables accessed at runtime might be </a:t>
            </a:r>
            <a:r>
              <a:rPr lang="en-US" sz="2000" i="1" smtClean="0">
                <a:solidFill>
                  <a:schemeClr val="tx2"/>
                </a:solidFill>
              </a:rPr>
              <a:t>different</a:t>
            </a:r>
            <a:r>
              <a:rPr lang="en-US" sz="2000" smtClean="0"/>
              <a:t> than tables checked against at compile time.</a:t>
            </a:r>
          </a:p>
          <a:p>
            <a:pPr lvl="1" eaLnBrk="1" hangingPunct="1"/>
            <a:r>
              <a:rPr lang="en-US" sz="2000" smtClean="0"/>
              <a:t>PL/SQL bindings are fixed at compile time.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818080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635281" y="1727537"/>
            <a:ext cx="7872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select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  from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 where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rownum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&lt;= 3;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02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show_user_info_ir</a:t>
            </a:r>
            <a:endParaRPr lang="en-US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2  AUTHID CURRENT_USER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'--------- IR Status ---------'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    for x in (select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authenticated_identity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 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ai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current_schema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cs_id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cu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              from dual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11      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'authenticated identity: ' || x.ai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schema        : ' ||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x.cs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' ||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x.cs_id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user          : ' || x.cu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end;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18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show_user_info_dr</a:t>
            </a:r>
            <a:endParaRPr lang="en-US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2  AUTHID DEFINER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'--------- DR Status ---------'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    for x in (select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authenticated_identity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 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ai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current_schema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cs_id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           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sys_context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current_user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') cu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              from dual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11      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'authenticated identity: ' || x.ai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schema        : ' ||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x.cs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' ||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x.cs_id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'current user          : ' || x.cu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end;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18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2  AUTHID CURRENT_USER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show_user_info_ir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6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show_user_info_dr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7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'--------- data      ---------'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8      for x in (select * from t)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9      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10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x.username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11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12      for x in (select * from ops$tkyte.t)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13      loop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14         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x.username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15      end loop;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16  end;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17  /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359020" y="1268963"/>
            <a:ext cx="5114784" cy="737119"/>
            <a:chOff x="3359020" y="1268963"/>
            <a:chExt cx="5114784" cy="73711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3359020" y="1324947"/>
              <a:ext cx="3060441" cy="4945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359020" y="1642188"/>
              <a:ext cx="3060441" cy="3638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22098" y="1268963"/>
              <a:ext cx="1951706" cy="6064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1800" dirty="0" smtClean="0"/>
                <a:t>Bound at compile</a:t>
              </a:r>
            </a:p>
            <a:p>
              <a:pPr algn="l"/>
              <a:r>
                <a:rPr lang="en-US" sz="1800" dirty="0" smtClean="0"/>
                <a:t>time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030824" y="2457450"/>
            <a:ext cx="4907902" cy="1741325"/>
            <a:chOff x="4030824" y="2457450"/>
            <a:chExt cx="4907902" cy="1741325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4030824" y="2457450"/>
              <a:ext cx="2631233" cy="5470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038531" y="3107094"/>
              <a:ext cx="1623526" cy="933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6802015" y="3004456"/>
              <a:ext cx="2136711" cy="11943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Checked with base privileges at compile time, re-bound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554902" y="1727537"/>
            <a:ext cx="81692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grant execute on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curr_user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 public;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Grant succeeded.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solidFill>
                  <a:srgbClr val="FF0000"/>
                </a:solidFill>
              </a:rPr>
              <a:t>No other grants, not on OPS$TKYTE.T, not on </a:t>
            </a:r>
            <a:r>
              <a:rPr lang="en-US" sz="1800" b="1" dirty="0" err="1" smtClean="0">
                <a:solidFill>
                  <a:srgbClr val="FF0000"/>
                </a:solidFill>
              </a:rPr>
              <a:t>show_user_info</a:t>
            </a:r>
            <a:r>
              <a:rPr lang="en-US" sz="1800" b="1" dirty="0" smtClean="0">
                <a:solidFill>
                  <a:srgbClr val="FF0000"/>
                </a:solidFill>
              </a:rPr>
              <a:t>_*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2103785" y="1049757"/>
            <a:ext cx="37465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SYSTEM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OUTLN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SYS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SYSTEM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OUTLN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2281535"/>
            <a:ext cx="787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connect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scott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/tiger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Connected.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Trigger Trickery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How many times can a </a:t>
            </a:r>
            <a:r>
              <a:rPr lang="en-US" dirty="0" smtClean="0">
                <a:ea typeface="ＭＳ Ｐゴシック" pitchFamily="34" charset="-128"/>
              </a:rPr>
              <a:t>trigger </a:t>
            </a:r>
            <a:r>
              <a:rPr lang="en-US" dirty="0" smtClean="0">
                <a:ea typeface="ＭＳ Ｐゴシック" pitchFamily="34" charset="-128"/>
              </a:rPr>
              <a:t>fire?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Before –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twice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Before, for each row –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twice </a:t>
            </a:r>
            <a:r>
              <a:rPr lang="en-US" dirty="0" smtClean="0">
                <a:ea typeface="ＭＳ Ｐゴシック" pitchFamily="34" charset="-128"/>
              </a:rPr>
              <a:t>per row</a:t>
            </a:r>
            <a:endParaRPr lang="en-US" dirty="0" smtClean="0">
              <a:ea typeface="ＭＳ Ｐゴシック" pitchFamily="34" charset="-128"/>
            </a:endParaRP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After, for each row – </a:t>
            </a: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twice</a:t>
            </a:r>
            <a:r>
              <a:rPr lang="en-US" dirty="0" smtClean="0">
                <a:ea typeface="ＭＳ Ｐゴシック" pitchFamily="34" charset="-128"/>
              </a:rPr>
              <a:t> per row (except for the last row to be updated – it can only fire once ;) 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After - once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0273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scott%ORA11GR2&gt;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83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 END;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ORA-00942: table or view does not exist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"OPS$TKYTE.CURR_USER", line 8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635281" y="2134284"/>
            <a:ext cx="787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scott%ORA11GR2&gt; create table t ( x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76983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scott%ORA11GR2&gt;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83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 END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ORA-01007: variable not in select list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"OPS$TKYTE.CURR_USER", line 8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6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1730924"/>
            <a:ext cx="787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scott%ORA11GR2&gt; create table t ( x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y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z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scott%ORA11GR2&gt;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83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 END;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ORA-00932: inconsistent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datatypes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: expected DATE got NUMBER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"OPS$TKYTE.CURR_USER", line 8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142300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scott%ORA11GR2&gt; create table t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	(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x varchar2(30), y number, z date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scott%ORA11GR2&gt; insert into t values 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	(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'hello', 0,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1 row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891134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scott%ORA11GR2&gt;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83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hello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 END;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ORA-00942: table or view does not exist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"OPS$TKYTE.CURR_USER", line 12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scott%ORA11GR2&gt; connect /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Connected.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create or replace procedure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curr_user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AUTHID CURRENT_USER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show_user_info_ir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show_user_info_dr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'--------- data      ---------'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for x in (select username,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created from t)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    loop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dbms_output.put_line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x.username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end loop;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Procedure created.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2138660"/>
            <a:ext cx="787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connect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scott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/tiger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Connected.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783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scott%ORA11GR2&gt; exec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IR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83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SCOTT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DR Status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authenticated identity: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scott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schema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schemaid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: 274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current user          : OPS$TKYTE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 data      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BEGIN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ops$tkyte.curr_user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 END;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*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ERROR at line 1: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ORA-00904: "CREATED": invalid identifier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"OPS$TKYTE.CURR_USER", line 8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ORA-06512: at line 1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9"/>
          <p:cNvSpPr txBox="1">
            <a:spLocks noChangeArrowheads="1"/>
          </p:cNvSpPr>
          <p:nvPr/>
        </p:nvSpPr>
        <p:spPr>
          <a:xfrm>
            <a:off x="914281" y="246459"/>
            <a:ext cx="7314248" cy="6447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500" b="1">
                <a:solidFill>
                  <a:schemeClr val="tx1"/>
                </a:solidFill>
                <a:latin typeface="Arial" charset="0"/>
                <a:ea typeface="ＭＳ Ｐゴシック" pitchFamily="127" charset="-128"/>
                <a:cs typeface="ＭＳ Ｐゴシック" pitchFamily="127" charset="-128"/>
              </a:defRPr>
            </a:lvl5pPr>
            <a:lvl6pPr marL="28532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570649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855975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141303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mtClean="0">
                <a:ea typeface="ＭＳ Ｐゴシック" pitchFamily="34" charset="-128"/>
              </a:rPr>
              <a:t>PL/SQL and roles – Two Modes</a:t>
            </a: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Trigger Trickery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table t ( x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y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ops$tkyte%ORA11GR2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insert into t values ( 1, 0 );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insert into t values ( 2, 0 );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insert into t values ( 3, 0 );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 created.</a:t>
            </a:r>
          </a:p>
        </p:txBody>
      </p:sp>
    </p:spTree>
    <p:extLst>
      <p:ext uri="{BB962C8B-B14F-4D97-AF65-F5344CB8AC3E}">
        <p14:creationId xmlns:p14="http://schemas.microsoft.com/office/powerpoint/2010/main" val="30617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 – Two Modes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auto">
          <a:xfrm>
            <a:off x="354563" y="902908"/>
            <a:ext cx="7188856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4070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1" charset="-128"/>
                <a:cs typeface="+mn-cs"/>
              </a:defRPr>
            </a:lvl1pPr>
            <a:lvl2pPr marL="513768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770651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113164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370046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77124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942503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111375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1285011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en-US" smtClean="0"/>
              <a:t>Definers Rights comes first, it is the default, it should be the default.  It is correct 99.99999999% of the time</a:t>
            </a:r>
          </a:p>
          <a:p>
            <a:pPr eaLnBrk="1" hangingPunct="1"/>
            <a:r>
              <a:rPr lang="en-US" smtClean="0"/>
              <a:t>Invokers Rights are good for</a:t>
            </a:r>
          </a:p>
          <a:p>
            <a:pPr lvl="1" eaLnBrk="1" hangingPunct="1"/>
            <a:r>
              <a:rPr lang="en-US" smtClean="0"/>
              <a:t>Routines that need to run “as caller”.  Running as the owner would/could cause security issues (think SYS owned code)</a:t>
            </a:r>
          </a:p>
          <a:p>
            <a:pPr lvl="1" eaLnBrk="1" hangingPunct="1"/>
            <a:r>
              <a:rPr lang="en-US" smtClean="0"/>
              <a:t>It is infrequently executed or doesn’t use SQL</a:t>
            </a:r>
          </a:p>
          <a:p>
            <a:pPr lvl="1" eaLnBrk="1" hangingPunct="1"/>
            <a:r>
              <a:rPr lang="en-US" smtClean="0"/>
              <a:t>It uses dynamic SQL (typically).  It is not bound to a fixed set of tables.  It is a utility</a:t>
            </a:r>
          </a:p>
          <a:p>
            <a:pPr lvl="2" eaLnBrk="1" hangingPunct="1"/>
            <a:r>
              <a:rPr lang="en-US" smtClean="0"/>
              <a:t>DUMP_CSV()</a:t>
            </a:r>
          </a:p>
          <a:p>
            <a:pPr lvl="2" eaLnBrk="1" hangingPunct="1"/>
            <a:r>
              <a:rPr lang="en-US" smtClean="0"/>
              <a:t>PRINT_TABLE()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78810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 – Two Modes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auto">
          <a:xfrm>
            <a:off x="217592" y="1024204"/>
            <a:ext cx="8126412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4070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1" charset="-128"/>
                <a:cs typeface="+mn-cs"/>
              </a:defRPr>
            </a:lvl1pPr>
            <a:lvl2pPr marL="513768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770651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113164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370046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77124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942503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111375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1285011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en-US" dirty="0" smtClean="0"/>
              <a:t>Invokers Rights will</a:t>
            </a:r>
          </a:p>
          <a:p>
            <a:pPr lvl="1" eaLnBrk="1" hangingPunct="1"/>
            <a:r>
              <a:rPr lang="en-US" dirty="0" smtClean="0"/>
              <a:t>Lose the dependency mechanism </a:t>
            </a:r>
          </a:p>
          <a:p>
            <a:pPr lvl="2" eaLnBrk="1" hangingPunct="1"/>
            <a:r>
              <a:rPr lang="en-US" dirty="0" smtClean="0"/>
              <a:t>They typically use dynamic SQL and even static is dynamic!</a:t>
            </a:r>
          </a:p>
          <a:p>
            <a:pPr lvl="1" eaLnBrk="1" hangingPunct="1"/>
            <a:r>
              <a:rPr lang="en-US" dirty="0" smtClean="0"/>
              <a:t>Reduce the reliability of the stored code</a:t>
            </a:r>
          </a:p>
          <a:p>
            <a:pPr lvl="2" eaLnBrk="1" hangingPunct="1"/>
            <a:r>
              <a:rPr lang="en-US" dirty="0" smtClean="0"/>
              <a:t>No compile time security checks for SQL really, short of the owner!</a:t>
            </a:r>
          </a:p>
          <a:p>
            <a:pPr lvl="2" eaLnBrk="1" hangingPunct="1"/>
            <a:r>
              <a:rPr lang="en-US" dirty="0" smtClean="0"/>
              <a:t>Everything good about static SQL is lost typically</a:t>
            </a:r>
          </a:p>
          <a:p>
            <a:pPr lvl="1" eaLnBrk="1" hangingPunct="1"/>
            <a:r>
              <a:rPr lang="en-US" dirty="0" smtClean="0"/>
              <a:t>Since SQL object references are not known until runtime and could be different for everyone, you could flood the shared pool</a:t>
            </a:r>
          </a:p>
          <a:p>
            <a:pPr lvl="1" eaLnBrk="1" hangingPunct="1"/>
            <a:r>
              <a:rPr lang="en-US" dirty="0" smtClean="0"/>
              <a:t>It is harder to develop and debug</a:t>
            </a:r>
          </a:p>
        </p:txBody>
      </p:sp>
    </p:spTree>
    <p:extLst>
      <p:ext uri="{BB962C8B-B14F-4D97-AF65-F5344CB8AC3E}">
        <p14:creationId xmlns:p14="http://schemas.microsoft.com/office/powerpoint/2010/main" val="29241365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PL/SQL and roles – Two Modes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 bwMode="auto">
          <a:xfrm>
            <a:off x="354563" y="902908"/>
            <a:ext cx="6932645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4070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1" charset="-128"/>
                <a:cs typeface="+mn-cs"/>
              </a:defRPr>
            </a:lvl1pPr>
            <a:lvl2pPr marL="513768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2pPr>
            <a:lvl3pPr marL="770651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3pPr>
            <a:lvl4pPr marL="1113164" indent="-214070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 CY" pitchFamily="1" charset="0"/>
              <a:buChar char="–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4pPr>
            <a:lvl5pPr marL="1370046" indent="-171256" algn="l" defTabSz="912769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19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5pPr>
            <a:lvl6pPr marL="77124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6pPr>
            <a:lvl7pPr marL="942503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7pPr>
            <a:lvl8pPr marL="1113757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8pPr>
            <a:lvl9pPr marL="1285011" indent="-8562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700">
                <a:solidFill>
                  <a:schemeClr val="tx1"/>
                </a:solidFill>
                <a:latin typeface="+mn-lt"/>
                <a:ea typeface="ＭＳ Ｐゴシック" pitchFamily="-106" charset="-128"/>
              </a:defRPr>
            </a:lvl9pPr>
          </a:lstStyle>
          <a:p>
            <a:pPr eaLnBrk="1" hangingPunct="1"/>
            <a:r>
              <a:rPr lang="en-US" dirty="0" smtClean="0"/>
              <a:t>In my opinion</a:t>
            </a:r>
          </a:p>
          <a:p>
            <a:pPr lvl="1" eaLnBrk="1" hangingPunct="1"/>
            <a:r>
              <a:rPr lang="en-US" dirty="0" smtClean="0"/>
              <a:t>The loss of roles is not an issue for stored procedures</a:t>
            </a:r>
          </a:p>
          <a:p>
            <a:pPr lvl="1" eaLnBrk="1" hangingPunct="1"/>
            <a:r>
              <a:rPr lang="en-US" dirty="0" smtClean="0"/>
              <a:t>You want the concept of LEAST </a:t>
            </a:r>
            <a:r>
              <a:rPr lang="en-US" dirty="0" smtClean="0"/>
              <a:t>PRIVILEGE</a:t>
            </a:r>
          </a:p>
          <a:p>
            <a:pPr lvl="1" eaLnBrk="1" hangingPunct="1"/>
            <a:r>
              <a:rPr lang="en-US" dirty="0" smtClean="0"/>
              <a:t>You </a:t>
            </a:r>
            <a:r>
              <a:rPr lang="en-US" dirty="0" smtClean="0"/>
              <a:t>want the ability to see exactly what an application schema can and cannot do</a:t>
            </a:r>
          </a:p>
          <a:p>
            <a:pPr lvl="1" eaLnBrk="1" hangingPunct="1"/>
            <a:r>
              <a:rPr lang="en-US" dirty="0" smtClean="0"/>
              <a:t>The ambiguity presented by non-default roles, </a:t>
            </a:r>
            <a:r>
              <a:rPr lang="en-US" dirty="0" err="1" smtClean="0"/>
              <a:t>etc</a:t>
            </a:r>
            <a:r>
              <a:rPr lang="en-US" dirty="0" smtClean="0"/>
              <a:t> is gone</a:t>
            </a:r>
          </a:p>
          <a:p>
            <a:pPr lvl="1" eaLnBrk="1" hangingPunct="1"/>
            <a:r>
              <a:rPr lang="en-US" dirty="0" smtClean="0"/>
              <a:t>The performance hit we would necessarily take is removed</a:t>
            </a:r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 smtClean="0"/>
              <a:t>Invokers rights should be used very sparingly</a:t>
            </a:r>
          </a:p>
        </p:txBody>
      </p:sp>
    </p:spTree>
    <p:extLst>
      <p:ext uri="{BB962C8B-B14F-4D97-AF65-F5344CB8AC3E}">
        <p14:creationId xmlns:p14="http://schemas.microsoft.com/office/powerpoint/2010/main" val="13745927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0" y="1916203"/>
            <a:ext cx="91440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84066" indent="-84066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6000" dirty="0">
                <a:solidFill>
                  <a:schemeClr val="bg1"/>
                </a:solidFill>
              </a:rPr>
              <a:t>Q&amp;A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"/>
            <a:ext cx="9144000" cy="448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sz="16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13332" y="1464420"/>
            <a:ext cx="4936386" cy="1595045"/>
            <a:chOff x="2113332" y="1464413"/>
            <a:chExt cx="4936386" cy="1595045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034" descr="HSET_clr_rg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5406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t" anchorCtr="0"/>
      <a:lstStyle>
        <a:defPPr algn="l"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algn="l">
          <a:defRPr sz="18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FF0000"/>
      </a:dk2>
      <a:lt2>
        <a:srgbClr val="4D4D4D"/>
      </a:lt2>
      <a:accent1>
        <a:srgbClr val="667263"/>
      </a:accent1>
      <a:accent2>
        <a:srgbClr val="BEBEBE"/>
      </a:accent2>
      <a:accent3>
        <a:srgbClr val="FFFFFF"/>
      </a:accent3>
      <a:accent4>
        <a:srgbClr val="000000"/>
      </a:accent4>
      <a:accent5>
        <a:srgbClr val="B8BCB7"/>
      </a:accent5>
      <a:accent6>
        <a:srgbClr val="ACACAC"/>
      </a:accent6>
      <a:hlink>
        <a:srgbClr val="808080"/>
      </a:hlink>
      <a:folHlink>
        <a:srgbClr val="4D4D4D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FF0000"/>
        </a:dk2>
        <a:lt2>
          <a:srgbClr val="4D4D4D"/>
        </a:lt2>
        <a:accent1>
          <a:srgbClr val="66726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8BCB7"/>
        </a:accent5>
        <a:accent6>
          <a:srgbClr val="AEAEAE"/>
        </a:accent6>
        <a:hlink>
          <a:srgbClr val="808080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FF0000"/>
      </a:dk2>
      <a:lt2>
        <a:srgbClr val="4D4D4D"/>
      </a:lt2>
      <a:accent1>
        <a:srgbClr val="667263"/>
      </a:accent1>
      <a:accent2>
        <a:srgbClr val="BEBEBE"/>
      </a:accent2>
      <a:accent3>
        <a:srgbClr val="FFFFFF"/>
      </a:accent3>
      <a:accent4>
        <a:srgbClr val="000000"/>
      </a:accent4>
      <a:accent5>
        <a:srgbClr val="B8BCB7"/>
      </a:accent5>
      <a:accent6>
        <a:srgbClr val="ACACAC"/>
      </a:accent6>
      <a:hlink>
        <a:srgbClr val="808080"/>
      </a:hlink>
      <a:folHlink>
        <a:srgbClr val="4D4D4D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FF0000"/>
        </a:dk2>
        <a:lt2>
          <a:srgbClr val="4D4D4D"/>
        </a:lt2>
        <a:accent1>
          <a:srgbClr val="66726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8BCB7"/>
        </a:accent5>
        <a:accent6>
          <a:srgbClr val="AEAEAE"/>
        </a:accent6>
        <a:hlink>
          <a:srgbClr val="808080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Corporate_PPT_Template_10x5.6_v2.potx</Template>
  <TotalTime>9486</TotalTime>
  <Words>5436</Words>
  <Application>Microsoft Office PowerPoint</Application>
  <PresentationFormat>On-screen Show (16:9)</PresentationFormat>
  <Paragraphs>1124</Paragraphs>
  <Slides>95</Slides>
  <Notes>95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Corporate_PPT_Template_10x5.6_v2</vt:lpstr>
      <vt:lpstr>Blank Presentation</vt:lpstr>
      <vt:lpstr>1_Blank Presentation</vt:lpstr>
      <vt:lpstr>PowerPoint Presentation</vt:lpstr>
      <vt:lpstr>Five things you probably didn’t know about PL/SQL</vt:lpstr>
      <vt:lpstr>Who am I</vt:lpstr>
      <vt:lpstr>Five things you probably didn’t know about  PL/SQL</vt:lpstr>
      <vt:lpstr>PowerPoint Presentation</vt:lpstr>
      <vt:lpstr>Trigger Trickery</vt:lpstr>
      <vt:lpstr>Trigger Trickery</vt:lpstr>
      <vt:lpstr>Trigger Trickery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Trigger Trickery</vt:lpstr>
      <vt:lpstr>Trigger Trickery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Please do ignore errors (really)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Please do ignore errors (really)</vt:lpstr>
      <vt:lpstr>PowerPoint Presentation</vt:lpstr>
      <vt:lpstr>PowerPoint Presentation</vt:lpstr>
      <vt:lpstr>Elaboration Code</vt:lpstr>
      <vt:lpstr>PowerPoint Presentation</vt:lpstr>
      <vt:lpstr>PowerPoint Presentation</vt:lpstr>
      <vt:lpstr>PowerPoint Presentation</vt:lpstr>
      <vt:lpstr>Elaboration Code</vt:lpstr>
      <vt:lpstr>PowerPoint Presentation</vt:lpstr>
      <vt:lpstr>Implicit conversions are evil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Implicit conversions are evil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Implicit conversions are evil</vt:lpstr>
      <vt:lpstr>PowerPoint Presentation</vt:lpstr>
      <vt:lpstr>PL/SQL and roles</vt:lpstr>
      <vt:lpstr>PL/SQL and roles</vt:lpstr>
      <vt:lpstr>PL/SQL and roles – Two Modes</vt:lpstr>
      <vt:lpstr>PL/SQL and roles – Two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PL/SQL and roles – Two Modes</vt:lpstr>
      <vt:lpstr>PL/SQL and roles – Two Modes</vt:lpstr>
      <vt:lpstr>PL/SQL and roles – Two Modes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Maricel Lennon</dc:creator>
  <dc:description>This presentation contains information proprietary to Oracle Corporation</dc:description>
  <cp:lastModifiedBy>tkyte</cp:lastModifiedBy>
  <cp:revision>373</cp:revision>
  <cp:lastPrinted>2011-07-26T01:11:56Z</cp:lastPrinted>
  <dcterms:created xsi:type="dcterms:W3CDTF">2011-03-30T19:10:18Z</dcterms:created>
  <dcterms:modified xsi:type="dcterms:W3CDTF">2011-10-06T16:53:49Z</dcterms:modified>
</cp:coreProperties>
</file>